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98" r:id="rId3"/>
    <p:sldId id="287" r:id="rId4"/>
    <p:sldId id="303" r:id="rId5"/>
    <p:sldId id="266" r:id="rId6"/>
    <p:sldId id="256" r:id="rId7"/>
    <p:sldId id="257" r:id="rId8"/>
    <p:sldId id="307" r:id="rId9"/>
    <p:sldId id="309" r:id="rId10"/>
    <p:sldId id="299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3" autoAdjust="0"/>
    <p:restoredTop sz="94689" autoAdjust="0"/>
  </p:normalViewPr>
  <p:slideViewPr>
    <p:cSldViewPr snapToGrid="0">
      <p:cViewPr varScale="1">
        <p:scale>
          <a:sx n="101" d="100"/>
          <a:sy n="101" d="100"/>
        </p:scale>
        <p:origin x="19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882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lter-fendt.de/ph14e/projectile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1" y="862885"/>
            <a:ext cx="7776488" cy="646331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4: Motion in two dimensions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513" y="1933979"/>
            <a:ext cx="8534400" cy="4080456"/>
          </a:xfrm>
        </p:spPr>
        <p:txBody>
          <a:bodyPr>
            <a:normAutofit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Equations for 2-d kinematics at constant acceleration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Projectile motion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Problem Solving</a:t>
            </a: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Demo: The hunter and the monkey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4" name="Object 3" descr="x-y coordinate system. A dinosaur puppet is located at horizontal distance D and vertical distance H from the origin. A Vector Vo is potining along the line from teh origin to the dinosaur.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108256"/>
              </p:ext>
            </p:extLst>
          </p:nvPr>
        </p:nvGraphicFramePr>
        <p:xfrm>
          <a:off x="1394094" y="1465208"/>
          <a:ext cx="5637771" cy="4103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rawing" r:id="rId2" imgW="4200480" imgH="3057480" progId="Presentations.Drawing.14">
                  <p:embed/>
                </p:oleObj>
              </mc:Choice>
              <mc:Fallback>
                <p:oleObj name="Drawing" r:id="rId2" imgW="4200480" imgH="3057480" progId="Presentations.Drawing.1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4094" y="1465208"/>
                        <a:ext cx="5637771" cy="41038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719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Kinematics equations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01937" y="1905230"/>
            <a:ext cx="6489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For constant acceleration:</a:t>
            </a:r>
          </a:p>
          <a:p>
            <a:endParaRPr lang="en-US" sz="2400" dirty="0"/>
          </a:p>
          <a:p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45174" y="2717920"/>
                <a:ext cx="3402795" cy="7752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+½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+½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174" y="2717920"/>
                <a:ext cx="3402795" cy="775277"/>
              </a:xfrm>
              <a:prstGeom prst="rect">
                <a:avLst/>
              </a:prstGeom>
              <a:blipFill rotWithShape="0">
                <a:blip r:embed="rId2"/>
                <a:stretch>
                  <a:fillRect l="-3226" b="-1102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45173" y="3833285"/>
                <a:ext cx="3402795" cy="775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173" y="3833285"/>
                <a:ext cx="3402795" cy="775277"/>
              </a:xfrm>
              <a:prstGeom prst="rect">
                <a:avLst/>
              </a:prstGeom>
              <a:blipFill rotWithShape="0">
                <a:blip r:embed="rId3"/>
                <a:stretch>
                  <a:fillRect l="-2330" b="-10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45172" y="5107713"/>
                <a:ext cx="3402795" cy="8047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2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/>
                  <a:t>)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5172" y="5107713"/>
                <a:ext cx="3402795" cy="804707"/>
              </a:xfrm>
              <a:prstGeom prst="rect">
                <a:avLst/>
              </a:prstGeom>
              <a:blipFill rotWithShape="0">
                <a:blip r:embed="rId4"/>
                <a:stretch>
                  <a:fillRect l="-2330" b="-15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381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Projectile Motion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162892" y="1443841"/>
            <a:ext cx="6834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If only gravity acts on an object (free fall), then acceleration is a constant vector of magnitude g, directed down.</a:t>
            </a:r>
          </a:p>
        </p:txBody>
      </p:sp>
      <p:pic>
        <p:nvPicPr>
          <p:cNvPr id="12" name="Picture 11" descr="Coordinate system with vertical y-axis and horizontal x-axis. Blue arrow labeled a=g. Comment says a sub x=0, a sub y= negative g.">
            <a:extLst>
              <a:ext uri="{FF2B5EF4-FFF2-40B4-BE49-F238E27FC236}">
                <a16:creationId xmlns:a16="http://schemas.microsoft.com/office/drawing/2014/main" id="{B7ADD942-4ED3-3586-AB5A-9065B80F0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630" y="2700465"/>
            <a:ext cx="4846740" cy="145707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1162892" y="4695869"/>
                <a:ext cx="3765139" cy="7678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𝑔𝑡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92" y="4695869"/>
                <a:ext cx="3765139" cy="767839"/>
              </a:xfrm>
              <a:prstGeom prst="rect">
                <a:avLst/>
              </a:prstGeom>
              <a:blipFill>
                <a:blip r:embed="rId4"/>
                <a:stretch>
                  <a:fillRect l="-2107" b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8603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Projectile motion: Simulation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2892" y="2274838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 </a:t>
            </a:r>
            <a:r>
              <a:rPr lang="en-US" sz="2400" u="sng" dirty="0">
                <a:hlinkClick r:id="rId2"/>
              </a:rPr>
              <a:t>Link to Water Fendt Projectile Simulation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4601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62892" y="716888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Free-fall trajectory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90319" y="5599037"/>
                <a:ext cx="24334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𝑣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𝑡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+½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𝑥</m:t>
                          </m:r>
                        </m:sub>
                      </m:sSub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319" y="5599037"/>
                <a:ext cx="2433466" cy="276999"/>
              </a:xfrm>
              <a:prstGeom prst="rect">
                <a:avLst/>
              </a:prstGeom>
              <a:blipFill rotWithShape="0">
                <a:blip r:embed="rId3"/>
                <a:stretch>
                  <a:fillRect t="-2174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222229" y="5503556"/>
                <a:ext cx="2570384" cy="396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𝑣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sub>
                      </m:sSub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𝑡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+½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b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𝑦</m:t>
                          </m:r>
                        </m:sub>
                      </m:sSub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229" y="5503556"/>
                <a:ext cx="2570384" cy="396775"/>
              </a:xfrm>
              <a:prstGeom prst="rect">
                <a:avLst/>
              </a:prstGeom>
              <a:blipFill rotWithShape="0">
                <a:blip r:embed="rId4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 descr="Coordinate system with vertical y-axis and horizontal x-axis. Blue arrow labeled V0 pointing from the origin in the first quadrant. Vector components and angle theta added. Dashed parabola. Red arrow downwards labeled a=g.">
            <a:extLst>
              <a:ext uri="{FF2B5EF4-FFF2-40B4-BE49-F238E27FC236}">
                <a16:creationId xmlns:a16="http://schemas.microsoft.com/office/drawing/2014/main" id="{9532636D-C808-05EC-BCCE-B8EF1E6F40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533" y="1374470"/>
            <a:ext cx="4858933" cy="41090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8688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C32E0-D69D-25BE-B4B6-86D5599DA5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80606" y="379431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0368" y="1090360"/>
            <a:ext cx="3770747" cy="3546295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A child kicks a soccer ball from the ground level with an initial speed </a:t>
            </a:r>
            <a:r>
              <a:rPr lang="en-US" i="1" dirty="0"/>
              <a:t>V</a:t>
            </a:r>
            <a:r>
              <a:rPr lang="en-US" i="1" baseline="-25000" dirty="0"/>
              <a:t>0 </a:t>
            </a:r>
            <a:r>
              <a:rPr lang="en-US" dirty="0"/>
              <a:t>at an angle θ with respect to the horizontal. The ball hits a wall a distance </a:t>
            </a:r>
            <a:r>
              <a:rPr lang="en-US" i="1" dirty="0"/>
              <a:t>L</a:t>
            </a:r>
            <a:r>
              <a:rPr lang="en-US" b="1" dirty="0"/>
              <a:t> </a:t>
            </a:r>
            <a:r>
              <a:rPr lang="en-US" dirty="0"/>
              <a:t>away. </a:t>
            </a:r>
          </a:p>
          <a:p>
            <a:pPr algn="l"/>
            <a:r>
              <a:rPr lang="en-US" dirty="0"/>
              <a:t>a) Complete the diagram with all information necessary to solve the parts below. </a:t>
            </a:r>
          </a:p>
          <a:p>
            <a:endParaRPr lang="en-US" dirty="0"/>
          </a:p>
        </p:txBody>
      </p:sp>
      <p:grpSp>
        <p:nvGrpSpPr>
          <p:cNvPr id="15" name="Group 14" descr="Horizontal line leading to vertical brick wall at the right. Arrow labeled V0 pointing at angle theta above the horizontal. Horizontal distance marked L."/>
          <p:cNvGrpSpPr>
            <a:grpSpLocks/>
          </p:cNvGrpSpPr>
          <p:nvPr/>
        </p:nvGrpSpPr>
        <p:grpSpPr bwMode="auto">
          <a:xfrm>
            <a:off x="4790374" y="1245003"/>
            <a:ext cx="3618808" cy="2807451"/>
            <a:chOff x="-174" y="357"/>
            <a:chExt cx="24396" cy="19295"/>
          </a:xfrm>
        </p:grpSpPr>
        <p:sp>
          <p:nvSpPr>
            <p:cNvPr id="16" name="Text Box 1"/>
            <p:cNvSpPr txBox="1">
              <a:spLocks noChangeArrowheads="1"/>
            </p:cNvSpPr>
            <p:nvPr/>
          </p:nvSpPr>
          <p:spPr bwMode="auto">
            <a:xfrm>
              <a:off x="-174" y="357"/>
              <a:ext cx="24396" cy="192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1714" y="2743"/>
              <a:ext cx="21152" cy="15170"/>
              <a:chOff x="0" y="0"/>
              <a:chExt cx="21151" cy="15170"/>
            </a:xfrm>
          </p:grpSpPr>
          <p:cxnSp>
            <p:nvCxnSpPr>
              <p:cNvPr id="18" name="Straight Arrow Connector 17"/>
              <p:cNvCxnSpPr>
                <a:cxnSpLocks noChangeShapeType="1"/>
              </p:cNvCxnSpPr>
              <p:nvPr/>
            </p:nvCxnSpPr>
            <p:spPr bwMode="auto">
              <a:xfrm>
                <a:off x="2127" y="13214"/>
                <a:ext cx="16848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Text Box 3"/>
              <p:cNvSpPr txBox="1">
                <a:spLocks noChangeArrowheads="1"/>
              </p:cNvSpPr>
              <p:nvPr/>
            </p:nvSpPr>
            <p:spPr bwMode="auto">
              <a:xfrm>
                <a:off x="8111" y="12763"/>
                <a:ext cx="2679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cxnSp>
            <p:nvCxnSpPr>
              <p:cNvPr id="20" name="Straight Connector 19"/>
              <p:cNvCxnSpPr>
                <a:cxnSpLocks noChangeShapeType="1"/>
              </p:cNvCxnSpPr>
              <p:nvPr/>
            </p:nvCxnSpPr>
            <p:spPr bwMode="auto">
              <a:xfrm flipV="1">
                <a:off x="0" y="11912"/>
                <a:ext cx="18901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18884" y="0"/>
                <a:ext cx="2267" cy="11893"/>
              </a:xfrm>
              <a:prstGeom prst="rect">
                <a:avLst/>
              </a:prstGeom>
              <a:pattFill prst="horzBrick">
                <a:fgClr>
                  <a:srgbClr val="000000"/>
                </a:fgClr>
                <a:bgClr>
                  <a:srgbClr val="FFFFFF"/>
                </a:bgClr>
              </a:patt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22" name="Straight Arrow Connector 21"/>
              <p:cNvCxnSpPr>
                <a:cxnSpLocks noChangeShapeType="1"/>
              </p:cNvCxnSpPr>
              <p:nvPr/>
            </p:nvCxnSpPr>
            <p:spPr bwMode="auto">
              <a:xfrm flipV="1">
                <a:off x="2203" y="8883"/>
                <a:ext cx="3506" cy="2956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Text Box 7"/>
              <p:cNvSpPr txBox="1">
                <a:spLocks noChangeArrowheads="1"/>
              </p:cNvSpPr>
              <p:nvPr/>
            </p:nvSpPr>
            <p:spPr bwMode="auto">
              <a:xfrm>
                <a:off x="1949" y="7410"/>
                <a:ext cx="3994" cy="30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aseline="-250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16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4369" y="9858"/>
                <a:ext cx="2680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5" name="Rectangle 24"/>
          <p:cNvSpPr/>
          <p:nvPr/>
        </p:nvSpPr>
        <p:spPr>
          <a:xfrm>
            <a:off x="779481" y="4763127"/>
            <a:ext cx="75114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b) Derive a symbolic expression for the time it takes the ball to reach the wall.</a:t>
            </a:r>
          </a:p>
          <a:p>
            <a:r>
              <a:rPr lang="en-US" sz="2400" dirty="0"/>
              <a:t>c) Derive a symbolic expression for the height </a:t>
            </a:r>
            <a:r>
              <a:rPr lang="en-US" sz="2400" i="1" dirty="0"/>
              <a:t>H</a:t>
            </a:r>
            <a:r>
              <a:rPr lang="en-US" sz="2400" dirty="0"/>
              <a:t> at which the ball hits the wall.</a:t>
            </a:r>
          </a:p>
        </p:txBody>
      </p:sp>
    </p:spTree>
    <p:extLst>
      <p:ext uri="{BB962C8B-B14F-4D97-AF65-F5344CB8AC3E}">
        <p14:creationId xmlns:p14="http://schemas.microsoft.com/office/powerpoint/2010/main" val="3135729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551ECC34-7208-2EC2-98AA-3303875431F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1325563"/>
            <a:ext cx="78867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Example continued</a:t>
            </a:r>
          </a:p>
        </p:txBody>
      </p:sp>
      <p:grpSp>
        <p:nvGrpSpPr>
          <p:cNvPr id="2" name="Group 1" descr="Horizontal line leading to vertical brick wall at the right. Arrow labeled V0 pointing at angle theta above the horizontal. Horizontal distance marked L."/>
          <p:cNvGrpSpPr>
            <a:grpSpLocks/>
          </p:cNvGrpSpPr>
          <p:nvPr/>
        </p:nvGrpSpPr>
        <p:grpSpPr bwMode="auto">
          <a:xfrm>
            <a:off x="914399" y="767021"/>
            <a:ext cx="3618808" cy="2807451"/>
            <a:chOff x="-174" y="357"/>
            <a:chExt cx="24396" cy="19295"/>
          </a:xfrm>
        </p:grpSpPr>
        <p:sp>
          <p:nvSpPr>
            <p:cNvPr id="3" name="Text Box 1"/>
            <p:cNvSpPr txBox="1">
              <a:spLocks noChangeArrowheads="1"/>
            </p:cNvSpPr>
            <p:nvPr/>
          </p:nvSpPr>
          <p:spPr bwMode="auto">
            <a:xfrm>
              <a:off x="-174" y="357"/>
              <a:ext cx="24396" cy="192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714" y="2743"/>
              <a:ext cx="21152" cy="15367"/>
              <a:chOff x="0" y="0"/>
              <a:chExt cx="21151" cy="15367"/>
            </a:xfrm>
          </p:grpSpPr>
          <p:cxnSp>
            <p:nvCxnSpPr>
              <p:cNvPr id="5" name="Straight Arrow Connector 4"/>
              <p:cNvCxnSpPr>
                <a:cxnSpLocks noChangeShapeType="1"/>
              </p:cNvCxnSpPr>
              <p:nvPr/>
            </p:nvCxnSpPr>
            <p:spPr bwMode="auto">
              <a:xfrm>
                <a:off x="2127" y="13214"/>
                <a:ext cx="16848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" name="Text Box 3"/>
              <p:cNvSpPr txBox="1">
                <a:spLocks noChangeArrowheads="1"/>
              </p:cNvSpPr>
              <p:nvPr/>
            </p:nvSpPr>
            <p:spPr bwMode="auto">
              <a:xfrm>
                <a:off x="8801" y="12960"/>
                <a:ext cx="2679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cxnSp>
            <p:nvCxnSpPr>
              <p:cNvPr id="7" name="Straight Connector 6"/>
              <p:cNvCxnSpPr>
                <a:cxnSpLocks noChangeShapeType="1"/>
              </p:cNvCxnSpPr>
              <p:nvPr/>
            </p:nvCxnSpPr>
            <p:spPr bwMode="auto">
              <a:xfrm flipV="1">
                <a:off x="0" y="11912"/>
                <a:ext cx="18901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8884" y="0"/>
                <a:ext cx="2267" cy="11893"/>
              </a:xfrm>
              <a:prstGeom prst="rect">
                <a:avLst/>
              </a:prstGeom>
              <a:pattFill prst="horzBrick">
                <a:fgClr>
                  <a:srgbClr val="000000"/>
                </a:fgClr>
                <a:bgClr>
                  <a:srgbClr val="FFFFFF"/>
                </a:bgClr>
              </a:patt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9" name="Straight Arrow Connector 8"/>
              <p:cNvCxnSpPr>
                <a:cxnSpLocks noChangeShapeType="1"/>
              </p:cNvCxnSpPr>
              <p:nvPr/>
            </p:nvCxnSpPr>
            <p:spPr bwMode="auto">
              <a:xfrm flipV="1">
                <a:off x="2203" y="8883"/>
                <a:ext cx="3506" cy="2956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949" y="7410"/>
                <a:ext cx="3994" cy="30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aseline="-250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16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4369" y="9858"/>
                <a:ext cx="2680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91542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Horizontal line leading to vertical brick wall at the right. Arrow labeled V0 pointing at angle theta above the horizontal. Horizontal distance marked L."/>
          <p:cNvGrpSpPr>
            <a:grpSpLocks/>
          </p:cNvGrpSpPr>
          <p:nvPr/>
        </p:nvGrpSpPr>
        <p:grpSpPr bwMode="auto">
          <a:xfrm>
            <a:off x="4963885" y="396907"/>
            <a:ext cx="3618808" cy="2807451"/>
            <a:chOff x="-174" y="357"/>
            <a:chExt cx="24396" cy="19295"/>
          </a:xfrm>
        </p:grpSpPr>
        <p:sp>
          <p:nvSpPr>
            <p:cNvPr id="3" name="Text Box 1"/>
            <p:cNvSpPr txBox="1">
              <a:spLocks noChangeArrowheads="1"/>
            </p:cNvSpPr>
            <p:nvPr/>
          </p:nvSpPr>
          <p:spPr bwMode="auto">
            <a:xfrm>
              <a:off x="-174" y="357"/>
              <a:ext cx="24396" cy="192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1714" y="2743"/>
              <a:ext cx="21152" cy="15367"/>
              <a:chOff x="0" y="0"/>
              <a:chExt cx="21151" cy="15367"/>
            </a:xfrm>
          </p:grpSpPr>
          <p:cxnSp>
            <p:nvCxnSpPr>
              <p:cNvPr id="5" name="Straight Arrow Connector 4"/>
              <p:cNvCxnSpPr>
                <a:cxnSpLocks noChangeShapeType="1"/>
              </p:cNvCxnSpPr>
              <p:nvPr/>
            </p:nvCxnSpPr>
            <p:spPr bwMode="auto">
              <a:xfrm>
                <a:off x="2127" y="13214"/>
                <a:ext cx="16848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6" name="Text Box 3"/>
              <p:cNvSpPr txBox="1">
                <a:spLocks noChangeArrowheads="1"/>
              </p:cNvSpPr>
              <p:nvPr/>
            </p:nvSpPr>
            <p:spPr bwMode="auto">
              <a:xfrm>
                <a:off x="8801" y="12960"/>
                <a:ext cx="2679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</a:p>
            </p:txBody>
          </p:sp>
          <p:cxnSp>
            <p:nvCxnSpPr>
              <p:cNvPr id="7" name="Straight Connector 6"/>
              <p:cNvCxnSpPr>
                <a:cxnSpLocks noChangeShapeType="1"/>
              </p:cNvCxnSpPr>
              <p:nvPr/>
            </p:nvCxnSpPr>
            <p:spPr bwMode="auto">
              <a:xfrm flipV="1">
                <a:off x="0" y="11912"/>
                <a:ext cx="18901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8884" y="0"/>
                <a:ext cx="2267" cy="11893"/>
              </a:xfrm>
              <a:prstGeom prst="rect">
                <a:avLst/>
              </a:prstGeom>
              <a:pattFill prst="horzBrick">
                <a:fgClr>
                  <a:srgbClr val="000000"/>
                </a:fgClr>
                <a:bgClr>
                  <a:srgbClr val="FFFFFF"/>
                </a:bgClr>
              </a:patt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9" name="Straight Arrow Connector 8"/>
              <p:cNvCxnSpPr>
                <a:cxnSpLocks noChangeShapeType="1"/>
              </p:cNvCxnSpPr>
              <p:nvPr/>
            </p:nvCxnSpPr>
            <p:spPr bwMode="auto">
              <a:xfrm flipV="1">
                <a:off x="2203" y="8883"/>
                <a:ext cx="3506" cy="2956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" name="Text Box 7"/>
              <p:cNvSpPr txBox="1">
                <a:spLocks noChangeArrowheads="1"/>
              </p:cNvSpPr>
              <p:nvPr/>
            </p:nvSpPr>
            <p:spPr bwMode="auto">
              <a:xfrm>
                <a:off x="1949" y="7410"/>
                <a:ext cx="3994" cy="30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1600" baseline="-2500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n-US" sz="16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4369" y="9858"/>
                <a:ext cx="2680" cy="2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n-US" sz="16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3" name="Title 12">
            <a:extLst>
              <a:ext uri="{FF2B5EF4-FFF2-40B4-BE49-F238E27FC236}">
                <a16:creationId xmlns:a16="http://schemas.microsoft.com/office/drawing/2014/main" id="{220472C5-01EF-A467-26E0-E436A0D5CF5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8086" y="515035"/>
            <a:ext cx="4572000" cy="92333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d) The ball reaches its highest point before hitting the wall. Find the maximum height above the ground.</a:t>
            </a:r>
          </a:p>
        </p:txBody>
      </p:sp>
    </p:spTree>
    <p:extLst>
      <p:ext uri="{BB962C8B-B14F-4D97-AF65-F5344CB8AC3E}">
        <p14:creationId xmlns:p14="http://schemas.microsoft.com/office/powerpoint/2010/main" val="98760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C32E0-D69D-25BE-B4B6-86D5599DA5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80606" y="379431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Example: Range of a Projectile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5933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679</TotalTime>
  <Words>285</Words>
  <Application>Microsoft Office PowerPoint</Application>
  <PresentationFormat>On-screen Show (4:3)</PresentationFormat>
  <Paragraphs>43</Paragraphs>
  <Slides>10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Symbol</vt:lpstr>
      <vt:lpstr>Times New Roman</vt:lpstr>
      <vt:lpstr>Office Theme</vt:lpstr>
      <vt:lpstr>Drawing</vt:lpstr>
      <vt:lpstr>Lecture 4: Motion in two dimensions</vt:lpstr>
      <vt:lpstr>Kinematics equations</vt:lpstr>
      <vt:lpstr>Projectile Motion</vt:lpstr>
      <vt:lpstr>Projectile motion: Simulation</vt:lpstr>
      <vt:lpstr>Free-fall trajectory</vt:lpstr>
      <vt:lpstr>Example</vt:lpstr>
      <vt:lpstr>Example continued</vt:lpstr>
      <vt:lpstr>d) The ball reaches its highest point before hitting the wall. Find the maximum height above the ground.</vt:lpstr>
      <vt:lpstr>Example: Range of a Projectile</vt:lpstr>
      <vt:lpstr>Demo: The hunter and the monkey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in two dimensions</dc:title>
  <dc:creator>Agnes</dc:creator>
  <cp:lastModifiedBy>Vojta, Agnes</cp:lastModifiedBy>
  <cp:revision>107</cp:revision>
  <dcterms:created xsi:type="dcterms:W3CDTF">2014-04-11T05:21:24Z</dcterms:created>
  <dcterms:modified xsi:type="dcterms:W3CDTF">2025-09-03T14:36:24Z</dcterms:modified>
</cp:coreProperties>
</file>