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ink/ink1.xml" ContentType="application/inkml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35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3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89" autoAdjust="0"/>
  </p:normalViewPr>
  <p:slideViewPr>
    <p:cSldViewPr snapToGrid="0">
      <p:cViewPr varScale="1">
        <p:scale>
          <a:sx n="70" d="100"/>
          <a:sy n="70" d="100"/>
        </p:scale>
        <p:origin x="1194" y="48"/>
      </p:cViewPr>
      <p:guideLst/>
    </p:cSldViewPr>
  </p:slideViewPr>
  <p:outlineViewPr>
    <p:cViewPr>
      <p:scale>
        <a:sx n="33" d="100"/>
        <a:sy n="33" d="100"/>
      </p:scale>
      <p:origin x="0" y="-56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/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35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04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66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1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88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5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39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8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53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7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9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78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72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42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8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7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9.png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85610" y="862885"/>
            <a:ext cx="7934319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Lecture 13: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Static Fluids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46104"/>
            <a:ext cx="8534400" cy="4080456"/>
          </a:xfrm>
        </p:spPr>
        <p:txBody>
          <a:bodyPr>
            <a:normAutofit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Pascal’s Principle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Buoyancy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</a:p>
        </p:txBody>
      </p:sp>
    </p:spTree>
    <p:extLst>
      <p:ext uri="{BB962C8B-B14F-4D97-AF65-F5344CB8AC3E}">
        <p14:creationId xmlns:p14="http://schemas.microsoft.com/office/powerpoint/2010/main" val="421563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1488" y="232583"/>
            <a:ext cx="7064402" cy="954107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longest straw… or: How high can you pump water by suction?</a:t>
            </a:r>
          </a:p>
        </p:txBody>
      </p:sp>
      <p:pic>
        <p:nvPicPr>
          <p:cNvPr id="20" name="Picture 19" descr="A tube whose upper end is closed and at vacuum containing a column of blue fluid of height h. The lower end of the tube is in a fluid under atmospheric pressure.">
            <a:extLst>
              <a:ext uri="{FF2B5EF4-FFF2-40B4-BE49-F238E27FC236}">
                <a16:creationId xmlns:a16="http://schemas.microsoft.com/office/drawing/2014/main" id="{65A1A105-7C6A-A5E7-EC91-E8E03DC90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88" y="1813420"/>
            <a:ext cx="3218967" cy="3231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E4EB21-A25E-07F4-9420-DE98D6E608E5}"/>
                  </a:ext>
                </a:extLst>
              </p:cNvPr>
              <p:cNvSpPr txBox="1"/>
              <p:nvPr/>
            </p:nvSpPr>
            <p:spPr>
              <a:xfrm>
                <a:off x="4407666" y="2010723"/>
                <a:ext cx="4572000" cy="2262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𝑏𝑒𝑙𝑜𝑤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𝑎𝑏𝑜𝑣𝑒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US" sz="2400" b="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𝑎𝑡𝑚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𝑣𝑎𝑐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𝑎𝑡𝑚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𝑤𝑎𝑡𝑒𝑟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E4EB21-A25E-07F4-9420-DE98D6E60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666" y="2010723"/>
                <a:ext cx="4572000" cy="22626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0642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1</a:t>
            </a:r>
          </a:p>
        </p:txBody>
      </p:sp>
      <p:pic>
        <p:nvPicPr>
          <p:cNvPr id="17" name="Picture 16" descr="A u-shaped tube. The right arm contains a column of height d of a blue fluid of density 2 atop a red fluid of density 1. The level of the red fluid in the left tube is a distance h below the top of the blue fluid in the right tube., ">
            <a:extLst>
              <a:ext uri="{FF2B5EF4-FFF2-40B4-BE49-F238E27FC236}">
                <a16:creationId xmlns:a16="http://schemas.microsoft.com/office/drawing/2014/main" id="{6ED5F451-60BE-0B55-D993-9CA47BFFB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304" y="1889626"/>
            <a:ext cx="3877392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209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8C398DC-D2C6-476C-E72C-866596BE2F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75250" y="3140474"/>
            <a:ext cx="3360856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this level, Pascal’s Principle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not apply</a:t>
            </a:r>
          </a:p>
        </p:txBody>
      </p:sp>
      <p:pic>
        <p:nvPicPr>
          <p:cNvPr id="26" name="Picture 25" descr="A u-shaped tube. The right arm contains a column of height d of a blue fluid of density 2 atop a red fluid of density 1. The level of the red fluid in the left tube is a distance h below the top of the blue fluid in the right tube.&#10;A horizontal black line is at the top of the red fluid, extending across both arms.">
            <a:extLst>
              <a:ext uri="{FF2B5EF4-FFF2-40B4-BE49-F238E27FC236}">
                <a16:creationId xmlns:a16="http://schemas.microsoft.com/office/drawing/2014/main" id="{452E3739-A9E5-550E-1425-3819C2019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33" y="1824826"/>
            <a:ext cx="4505334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745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E4B444F6-DA69-0693-45E1-A840D71840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Example 1: slide 2</a:t>
            </a:r>
          </a:p>
        </p:txBody>
      </p:sp>
      <p:pic>
        <p:nvPicPr>
          <p:cNvPr id="22" name="Picture 21" descr="A u-shaped tube. The right arm contains a column of height d of a blue fluid of density 2 atop a red fluid of density 1. The level of the red fluid in the left tube is a distance h below the top of the blue fluid in the right tube.&#10;A horizontal black line is at the bottom of the blue fluid, extending across both arms.">
            <a:extLst>
              <a:ext uri="{FF2B5EF4-FFF2-40B4-BE49-F238E27FC236}">
                <a16:creationId xmlns:a16="http://schemas.microsoft.com/office/drawing/2014/main" id="{91F289A9-AD63-33DF-D7A6-052F2D258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133" y="1416113"/>
            <a:ext cx="4505334" cy="30787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475A1F-7B2A-E61B-383A-5762F8A80868}"/>
              </a:ext>
            </a:extLst>
          </p:cNvPr>
          <p:cNvSpPr txBox="1"/>
          <p:nvPr/>
        </p:nvSpPr>
        <p:spPr>
          <a:xfrm>
            <a:off x="4948890" y="3848529"/>
            <a:ext cx="3360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this level, Pascal’s Principle </a:t>
            </a:r>
            <a:br>
              <a:rPr lang="en-US" dirty="0"/>
            </a:br>
            <a:r>
              <a:rPr lang="en-US" dirty="0"/>
              <a:t>applies (continuous fluid)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330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0551" y="612320"/>
            <a:ext cx="7064402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Buoyancy and Archimedes’ Principle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1" y="1616207"/>
            <a:ext cx="7274256" cy="15696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An object fully or partially submerged in a fluid experiences an upward buoyancy force equal to the weight magnitude of the fluid displaced by the object.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82522" y="5886156"/>
                <a:ext cx="2293385" cy="39895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𝑓𝑙𝑢𝑖𝑑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522" y="5886156"/>
                <a:ext cx="2293385" cy="398955"/>
              </a:xfrm>
              <a:prstGeom prst="rect">
                <a:avLst/>
              </a:prstGeom>
              <a:blipFill rotWithShape="0">
                <a:blip r:embed="rId4"/>
                <a:stretch>
                  <a:fillRect l="-1847" r="-2111" b="-2537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Left: A fluid with a labeled fluid element that experiences forces from the surrounding fluid shown in red. A free-body diagram with B up and W fl down.&#10;Right: the fluid element replaced with an object. Free body diagram shows B up, W obj down.">
            <a:extLst>
              <a:ext uri="{FF2B5EF4-FFF2-40B4-BE49-F238E27FC236}">
                <a16:creationId xmlns:a16="http://schemas.microsoft.com/office/drawing/2014/main" id="{B3588D4B-DD67-D45E-CD11-A67E53236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21" y="3429000"/>
            <a:ext cx="8754615" cy="2097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72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0551" y="612320"/>
            <a:ext cx="7064402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Consequences of Archimedes’ Principle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1" y="1616207"/>
            <a:ext cx="7274256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Density of object less than density of fluid:</a:t>
            </a:r>
          </a:p>
          <a:p>
            <a:r>
              <a:rPr lang="en-US" sz="2400" dirty="0"/>
              <a:t>Object floats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Density of object larger than density of fluid:</a:t>
            </a:r>
          </a:p>
          <a:p>
            <a:r>
              <a:rPr lang="en-US" sz="2400" dirty="0"/>
              <a:t>Object sinks</a:t>
            </a:r>
          </a:p>
          <a:p>
            <a:endParaRPr lang="en-US" sz="2400" dirty="0"/>
          </a:p>
          <a:p>
            <a:r>
              <a:rPr lang="en-US" dirty="0">
                <a:solidFill>
                  <a:srgbClr val="0070C0"/>
                </a:solidFill>
              </a:rPr>
              <a:t>Demo: Buoyancy force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4035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B45AE3B6-1D1E-5988-9B04-BA01FFCDB2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Demo for buoyancy</a:t>
            </a:r>
          </a:p>
        </p:txBody>
      </p:sp>
      <p:pic>
        <p:nvPicPr>
          <p:cNvPr id="62" name="Picture 61" descr="An object suspended from a spring scale is submerged in a fluid. The freee-body diagram is shown.&#10;Left: object in air Fs=W.&#10;Middle: Object partially submerged. Submerged portion is shaded red. Fs=W-B. B is small&#10;Right: Object fully submerged. Submerged portion shaded in red. B has increased.">
            <a:extLst>
              <a:ext uri="{FF2B5EF4-FFF2-40B4-BE49-F238E27FC236}">
                <a16:creationId xmlns:a16="http://schemas.microsoft.com/office/drawing/2014/main" id="{8AFFAAB0-6CAA-FF63-C005-45700FFE3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344156"/>
            <a:ext cx="8230313" cy="61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87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0551" y="612320"/>
            <a:ext cx="7064402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2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1" y="1616207"/>
            <a:ext cx="727425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A ball has a uniform mass density of ⅓ the density of water. What fraction of the ball’s volume is below the water line?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5" name="Ink 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pic>
        <p:nvPicPr>
          <p:cNvPr id="24" name="Picture 23" descr="A ball is floating in a blue liquid. The submerge portion is shaded in red and labeled Vdisp.">
            <a:extLst>
              <a:ext uri="{FF2B5EF4-FFF2-40B4-BE49-F238E27FC236}">
                <a16:creationId xmlns:a16="http://schemas.microsoft.com/office/drawing/2014/main" id="{63C812D3-867B-19A8-DB34-EE6EA8902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122" y="3834831"/>
            <a:ext cx="3023878" cy="2036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6597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0551" y="404316"/>
            <a:ext cx="7064402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3</a:t>
            </a:r>
          </a:p>
        </p:txBody>
      </p:sp>
      <p:sp>
        <p:nvSpPr>
          <p:cNvPr id="4" name="Rectangle 3"/>
          <p:cNvSpPr/>
          <p:nvPr/>
        </p:nvSpPr>
        <p:spPr>
          <a:xfrm>
            <a:off x="824628" y="1077820"/>
            <a:ext cx="73640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ea typeface="Calibri" panose="020F0502020204030204" pitchFamily="34" charset="0"/>
              </a:rPr>
              <a:t>A cube of side length </a:t>
            </a:r>
            <a:r>
              <a:rPr lang="en-US" sz="2200" i="1" dirty="0">
                <a:ea typeface="Calibri" panose="020F0502020204030204" pitchFamily="34" charset="0"/>
              </a:rPr>
              <a:t>L</a:t>
            </a:r>
            <a:r>
              <a:rPr lang="en-US" sz="2200" dirty="0">
                <a:ea typeface="Calibri" panose="020F0502020204030204" pitchFamily="34" charset="0"/>
              </a:rPr>
              <a:t> is placed in water and an object with twice the cube’s weight is placed on top of it.  Because the density of water is ρ and the cube has a uniform density of ¼ρ, a portion of the cube remains above the waterline.  If the cube stays in a level orientation, what is the difference between the pressure at the cube’s lower (submerged) surface and atmospheric pressure, i.e., what is the gauge pressure at the lower surface?</a:t>
            </a:r>
            <a:endParaRPr lang="en-US" sz="10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5" name="Picture 4" descr="A cube of side length L is placed in water and an object with twice the cube’s weight is placed on top of it.  Because the density of water is ρ and the cube has a uniform density of ¼ρ, a portion of the cube remains above the waterline.  The depth below the waterline is marked h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187" y="4098694"/>
            <a:ext cx="3395766" cy="2286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600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Pressure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2008" y="1332371"/>
                <a:ext cx="755414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An object submerged in a fluid will experience a force acting on the surface.  </a:t>
                </a:r>
              </a:p>
              <a:p>
                <a:r>
                  <a:rPr lang="en-US" sz="2400" dirty="0"/>
                  <a:t>  </a:t>
                </a:r>
              </a:p>
              <a:p>
                <a:r>
                  <a:rPr lang="en-US" sz="2400" dirty="0"/>
                  <a:t>Pressure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b="1" dirty="0"/>
                  <a:t>=</a:t>
                </a:r>
                <a:r>
                  <a:rPr lang="en-US" sz="2400" dirty="0"/>
                  <a:t>   Force magnitude per Area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08" y="1332371"/>
                <a:ext cx="7554146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211" t="-2724" r="-242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86936" y="3223378"/>
                <a:ext cx="1044709" cy="78136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936" y="3223378"/>
                <a:ext cx="1044709" cy="7813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802480" y="3420098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Unit: N/m</a:t>
            </a:r>
            <a:r>
              <a:rPr lang="en-US" sz="2000" baseline="30000" dirty="0"/>
              <a:t>2</a:t>
            </a:r>
            <a:r>
              <a:rPr lang="en-US" sz="2000" dirty="0"/>
              <a:t> = Pa</a:t>
            </a:r>
            <a:endParaRPr lang="en-US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2008" y="4338275"/>
                <a:ext cx="80977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Fluid at rest: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at given depth,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is same in all directions.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force due to pressure is perpendicular to all surfaces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08" y="4338275"/>
                <a:ext cx="8097706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129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533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Pressure increase with depth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2180" y="1381959"/>
            <a:ext cx="5405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Due to weight of column of fluid above</a:t>
            </a:r>
          </a:p>
        </p:txBody>
      </p:sp>
      <p:pic>
        <p:nvPicPr>
          <p:cNvPr id="21" name="Picture 20" descr="A column of fluid shaded in blue, of cross-section A and height h. Labels p0 and p on top and bottom, respectively">
            <a:extLst>
              <a:ext uri="{FF2B5EF4-FFF2-40B4-BE49-F238E27FC236}">
                <a16:creationId xmlns:a16="http://schemas.microsoft.com/office/drawing/2014/main" id="{12C20BE7-3F94-7DFA-9CB0-872EE0B53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34" y="2296106"/>
            <a:ext cx="2322777" cy="24751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104FAD-8C87-4072-39E4-9C21B0BE04EE}"/>
                  </a:ext>
                </a:extLst>
              </p:cNvPr>
              <p:cNvSpPr txBox="1"/>
              <p:nvPr/>
            </p:nvSpPr>
            <p:spPr>
              <a:xfrm>
                <a:off x="4194476" y="2183464"/>
                <a:ext cx="3559179" cy="180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𝐴h𝑔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endParaRPr lang="en-US" sz="2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𝐴h𝑔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ρ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h𝑔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104FAD-8C87-4072-39E4-9C21B0BE0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476" y="2183464"/>
                <a:ext cx="3559179" cy="18068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92944" y="4355385"/>
                <a:ext cx="3050258" cy="6400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𝑏𝑒𝑙𝑜𝑤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𝑎𝑏𝑜𝑣𝑒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944" y="4355385"/>
                <a:ext cx="3050258" cy="640080"/>
              </a:xfrm>
              <a:prstGeom prst="rect">
                <a:avLst/>
              </a:prstGeom>
              <a:blipFill rotWithShape="0">
                <a:blip r:embed="rId6"/>
                <a:stretch>
                  <a:fillRect l="-1590" r="-2584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8213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Atmospheric pressure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24255" y="1355125"/>
                <a:ext cx="6150002" cy="1573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𝑎𝑡𝑚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On 1cmx1cm: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Above head (10cmx10cm): weight of 100kg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255" y="1355125"/>
                <a:ext cx="6150002" cy="1573829"/>
              </a:xfrm>
              <a:prstGeom prst="rect">
                <a:avLst/>
              </a:prstGeom>
              <a:blipFill rotWithShape="0">
                <a:blip r:embed="rId5"/>
                <a:stretch>
                  <a:fillRect l="-1487" r="-128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24255" y="3623548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Demo: Magdeburg hemispheres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8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60482" y="612319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Magdeburg hemispheres</a:t>
            </a:r>
          </a:p>
        </p:txBody>
      </p:sp>
      <p:pic>
        <p:nvPicPr>
          <p:cNvPr id="2050" name="Picture 2" descr="Magdeburg hemispheres demonstration of horses pulling on an evacuated metal sphe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32" y="1520863"/>
            <a:ext cx="50673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9777" y="6018662"/>
            <a:ext cx="4296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Otto von Guericke, 1654. </a:t>
            </a:r>
            <a:r>
              <a:rPr lang="en-US" sz="2000" dirty="0">
                <a:solidFill>
                  <a:srgbClr val="FF0000"/>
                </a:solidFill>
              </a:rPr>
              <a:t>30 horses</a:t>
            </a:r>
            <a:r>
              <a:rPr lang="en-US" sz="2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26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60482" y="612319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Magdeburg Hemispheres: estimate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B9F9CA-26A4-E17D-4B31-E88292907C31}"/>
              </a:ext>
            </a:extLst>
          </p:cNvPr>
          <p:cNvSpPr txBox="1"/>
          <p:nvPr/>
        </p:nvSpPr>
        <p:spPr>
          <a:xfrm>
            <a:off x="960482" y="1769806"/>
            <a:ext cx="11464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D=50cm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AD3DBC-828D-C6E8-C42A-9EFC417439FB}"/>
                  </a:ext>
                </a:extLst>
              </p:cNvPr>
              <p:cNvSpPr txBox="1"/>
              <p:nvPr/>
            </p:nvSpPr>
            <p:spPr>
              <a:xfrm>
                <a:off x="2241917" y="1654357"/>
                <a:ext cx="2212259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AD3DBC-828D-C6E8-C42A-9EFC41743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917" y="1654357"/>
                <a:ext cx="2212259" cy="666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B3DBD9-F319-944A-55B3-6CC2C224FA74}"/>
                  </a:ext>
                </a:extLst>
              </p:cNvPr>
              <p:cNvSpPr txBox="1"/>
              <p:nvPr/>
            </p:nvSpPr>
            <p:spPr>
              <a:xfrm>
                <a:off x="4055370" y="1829785"/>
                <a:ext cx="36876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𝑝𝐴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B3DBD9-F319-944A-55B3-6CC2C224F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370" y="1829785"/>
                <a:ext cx="3687651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C552ABA-8101-1271-52D3-1E3499C29600}"/>
              </a:ext>
            </a:extLst>
          </p:cNvPr>
          <p:cNvSpPr txBox="1"/>
          <p:nvPr/>
        </p:nvSpPr>
        <p:spPr>
          <a:xfrm>
            <a:off x="899031" y="3629631"/>
            <a:ext cx="32255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Classroom demo: D=10cm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1EA057-B55B-B9CD-5111-F68A933BF98C}"/>
                  </a:ext>
                </a:extLst>
              </p:cNvPr>
              <p:cNvSpPr txBox="1"/>
              <p:nvPr/>
            </p:nvSpPr>
            <p:spPr>
              <a:xfrm>
                <a:off x="899031" y="4239056"/>
                <a:ext cx="36876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=800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(and vacuum not perfect)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1EA057-B55B-B9CD-5111-F68A933B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31" y="4239056"/>
                <a:ext cx="3687651" cy="707886"/>
              </a:xfrm>
              <a:prstGeom prst="rect">
                <a:avLst/>
              </a:prstGeom>
              <a:blipFill>
                <a:blip r:embed="rId6"/>
                <a:stretch>
                  <a:fillRect l="-1653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7943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Pascal’s Principle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938305" y="1831337"/>
            <a:ext cx="7755320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/>
              <a:t>Pressure applied to a confined fluid increases the pressure throughout the fluid by the same amount.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774531" y="3405472"/>
            <a:ext cx="775532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/>
              <a:t>All points at the same level in a </a:t>
            </a:r>
            <a:r>
              <a:rPr lang="en-US" sz="2400" b="1" dirty="0">
                <a:solidFill>
                  <a:srgbClr val="FF0000"/>
                </a:solidFill>
              </a:rPr>
              <a:t>contiguous</a:t>
            </a:r>
            <a:r>
              <a:rPr lang="en-US" sz="2400" dirty="0"/>
              <a:t> fluid have the same pressure.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58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43888" y="476848"/>
            <a:ext cx="6629400" cy="954107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of Pascal’s Principle: Hydraulic Lift</a:t>
            </a:r>
          </a:p>
        </p:txBody>
      </p:sp>
      <p:pic>
        <p:nvPicPr>
          <p:cNvPr id="9" name="Picture 8" descr="U-shaped tube with small and large cross-section to illustrate principle of hydraulic lift. change in pressure=F/A is constant on both sides.">
            <a:extLst>
              <a:ext uri="{FF2B5EF4-FFF2-40B4-BE49-F238E27FC236}">
                <a16:creationId xmlns:a16="http://schemas.microsoft.com/office/drawing/2014/main" id="{F93D3C51-B106-0A04-0673-BF300E633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888" y="1779889"/>
            <a:ext cx="6456224" cy="3298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799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96182" y="710456"/>
            <a:ext cx="7976782" cy="707886"/>
          </a:xfrm>
          <a:prstGeom prst="rect">
            <a:avLst/>
          </a:prstGeom>
          <a:solidFill>
            <a:srgbClr val="FFC00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Demo: same water level in connected tubes of different shapes and cross sections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Four connected tubes of different shapers filled with red fluid that reaches the same level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2" t="31163" r="30239" b="-784"/>
          <a:stretch/>
        </p:blipFill>
        <p:spPr>
          <a:xfrm>
            <a:off x="1975383" y="1701052"/>
            <a:ext cx="4712376" cy="4774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709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7540</TotalTime>
  <Words>517</Words>
  <Application>Microsoft Office PowerPoint</Application>
  <PresentationFormat>On-screen Show (4:3)</PresentationFormat>
  <Paragraphs>82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Office Theme</vt:lpstr>
      <vt:lpstr>Lecture 13:  Static Fluids</vt:lpstr>
      <vt:lpstr>Pressure</vt:lpstr>
      <vt:lpstr>Pressure increase with depth</vt:lpstr>
      <vt:lpstr>Atmospheric pressure</vt:lpstr>
      <vt:lpstr>Magdeburg hemispheres</vt:lpstr>
      <vt:lpstr>Magdeburg Hemispheres: estimate</vt:lpstr>
      <vt:lpstr>Pascal’s Principle</vt:lpstr>
      <vt:lpstr>Application of Pascal’s Principle: Hydraulic Lift</vt:lpstr>
      <vt:lpstr>Demo: same water level in connected tubes of different shapes and cross sections</vt:lpstr>
      <vt:lpstr>The longest straw… or: How high can you pump water by suction?</vt:lpstr>
      <vt:lpstr>Example 1</vt:lpstr>
      <vt:lpstr>At this level, Pascal’s Principle  does not apply</vt:lpstr>
      <vt:lpstr>Example 1: slide 2</vt:lpstr>
      <vt:lpstr>Buoyancy and Archimedes’ Principle</vt:lpstr>
      <vt:lpstr>Consequences of Archimedes’ Principle</vt:lpstr>
      <vt:lpstr>Demo for buoyancy</vt:lpstr>
      <vt:lpstr>Example 2</vt:lpstr>
      <vt:lpstr>Example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Lecure 13</dc:title>
  <dc:creator>Agnes</dc:creator>
  <cp:lastModifiedBy>Vojta, Agnes</cp:lastModifiedBy>
  <cp:revision>189</cp:revision>
  <dcterms:created xsi:type="dcterms:W3CDTF">2014-04-11T05:21:24Z</dcterms:created>
  <dcterms:modified xsi:type="dcterms:W3CDTF">2025-07-25T14:18:57Z</dcterms:modified>
</cp:coreProperties>
</file>