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ink/ink1.xml" ContentType="application/inkml+xml"/>
  <Override PartName="/ppt/ink/ink2.xml" ContentType="application/inkml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5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04" r:id="rId13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353" autoAdjust="0"/>
  </p:normalViewPr>
  <p:slideViewPr>
    <p:cSldViewPr snapToGrid="0">
      <p:cViewPr varScale="1">
        <p:scale>
          <a:sx n="101" d="100"/>
          <a:sy n="101" d="100"/>
        </p:scale>
        <p:origin x="18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39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956E02C-0818-4E58-9E66-7C862A37228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39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F09F3AB3-0C15-4797-953A-7167E3A1E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03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07-27T22:06:37.040"/>
    </inkml:context>
    <inkml:brush xml:id="br0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 contextRef="#ctx0" brushRef="#br0">3108-1915 17 0,'-8'-11'8'0,"4"22"0"0,4-11 8 16,0 3-15-16,0 4 0 0,0-3 1 15,0 3 1-15,4 3-3 0,-4 5 0 16,0-1 2-16,0 10 0 16,-4 8 0-16,0 0 0 31,0 0-1-31,-4 10 1 15,8 0-1-15,0 1 0 0,-8 6-1 16,4 4 1-16,0-7-1 16,0 0 1-16,0 3-1 15,0-14 0-15,0-7 0 16,0-3 1-16,0 0 0 16,0-7 0-16,4-8 0 15,0-3 0-15,-4-7-6 16,4-7 1-16,4 0-6 0,-8-11 1 0</inkml:trace>
  <inkml:trace contextRef="#ctx0" brushRef="#br0" timeOffset="460.46">2870-1810 21 0,'-8'-28'10'0,"24"14"-5"16,-12 7 13-16,8 0-18 15,3-4 1-15,5-3 0 16,4 0 0-16,0 4-1 15,0-8 0-15,-1 0 0 0,9 1 0 16,4 6 0-16,4 4 1 0,-1 7-2 16,1 7 1-16,-4 4 0 15,-5 3 0-15,-3 7 0 32,-8 0 0-32,-8 0 1 15,-4 8 0-15,-8-5 1 16,-8 4 0-16,-8 1-1 15,-4-1 1-15,-7-3 0 16,-1-8 0-16,0-3-1 0,-4 0 0 16,8-3-1-16,5-4 1 15,7 0-4-15,0-3 1 16,4-1-7-16,8 4 0 16</inkml:trace>
  <inkml:trace contextRef="#ctx0" brushRef="#br0" timeOffset="1040.9">3564-1905 21 0,'0'7'10'0,"4"-17"-6"15,-4 10 10-15,4 3-13 16,0 4 0-16,0 0 1 16,-4 7 0-16,0 1-2 15,0 2 0-15,-4 4 2 16,-4 8 0-16,-4 2-1 31,0-2 1-31,0 9-1 16,1 1 0-16,-1 4-1 15,4-8 1-15,0 7-1 16,0 4 1-16,4 0-1 0,0-4 1 0,4-3-1 16,0-7 1-16,4-8 0 15,0 1 0-15,-4-7 0 16,4-4 0-16,0-4 0 15,-4-2 1-15,0-8-3 16,0 0 0-16,0-8-8 16,0-2 0-16</inkml:trace>
  <inkml:trace contextRef="#ctx0" brushRef="#br0" timeOffset="1814.04">3997-1570 17 0,'0'-14'8'0,"8"-3"1"0,-4 10 4 16,0 0-12-16,0-4 0 16,0 7 1-16,0 1 0 0,0-4-2 15,-4-4 0-15,0 1 1 16,-4-1 1-16,-4 0 0 15,-4 1 0-15,0-1 0 16,-4 8 0-16,-4 3-1 16,0 3 0-16,-3 4-1 15,-1 4 1-15,0 0-1 16,0-4 0-16,4 7 0 16,0 3 0-16,1 5 0 15,3 6 1-15,0 0-1 16,4-3 1-16,4 10-1 0,4 0 0 15,4-3 0-15,4 0 0 16,4-1 0-16,4-6 0 16,4-11 1-1,0-3 0-15,3-8 0 16,5-13 1-16,0-4-1 16,0-7 1-16,0-1-1 15,3-6 0-15,-3-4-1 16,0 1 1-16,-4-1-1 0,0 4 0 15,-4 6-1-15,-5 1 1 16,-3 7 0-16,0 0 0 0,-4 4-1 16,0 2 1-16,-4 8-1 15,0 4 1-15,-4 3-1 16,0 7 1-16,0 4-1 16,4 3 0-16,-4 4 0 15,4-4 1-15,0 7-1 16,0 4 1-16,0 0-1 15,4 3 1-15,0-10 0 0,8-1 1 16,4-13 0-16,0-1 0 16,4-6-3-16,-4-4 0 31,4-7-7-31,-1-4 1 0</inkml:trace>
  <inkml:trace contextRef="#ctx0" brushRef="#br0" timeOffset="2431.21">4358-1711 20 0,'0'11'10'0,"-8"3"-5"16,8-7 8-16,0 0-13 16,-4 4 1-16,4 6 2 15,-4 4 0-15,4 4-4 0,-4 3 1 16,4 4 2-16,0 3 0 16,0 4 0-16,-4-4 0 15,4 4-1-15,0-7 0 16,0-4 0-16,0-7 1 31,0-6 0-31,0-5 0 16,4-3-1-16,-4-7 0 0,4-10 1 15,0-12 0-15,4-2-1 16,0-1 0-16,4-3-1 0,0-7 1 16,4-1-1-16,4 1 0 15,-1 3-1-15,5 8 1 16,4 6 0-16,0 0 0 31,3 8-1-15,-3-1 0-16,-4 4 0 15,-4 0 1-15,-4 7-1 16,-4 7 0-16,0 7 0 16,-4 4 1-16,-4 3 0 15,-1 4 1-15,-3-4-1 16,0 4 0-16,0 6 0 15,0-3 0-15,0 8 0 16,4-12 1-16,0-6 0 16,0-4 0-16,4-7-2 15,0-3 1-15,4-4-9 0,4-7 0 0</inkml:trace>
  <inkml:trace contextRef="#ctx0" brushRef="#br0" timeOffset="2903.17">4933-1467 21 0,'0'-14'10'0,"24"-11"-5"16,-16 14 8-16,4-3-13 15,4-3 0-15,0-5 0 16,0 5 1-16,0 3-1 15,-1 3 1-15,-3-3 0 16,0 0 0-16,-4-4 1 0,-4 8 1 16,-4-1-1-16,-4 4 1 15,-4 0-1-15,-4 7 0 16,0 0-1-16,-3 7 1 0,-1 0-2 16,0 0 0-16,0 4 0 15,4 3 1-15,0 7-1 16,4 0 0-16,4 4 0 31,0 3 1-31,0-3-1 0,0 3 0 0,0 4 0 16,0-8 1-16,4 5-1 15,0-1 0-15,8-11 0 16,4 1 1-16,4-11 0 0,8-7 0 16,4 0 0-16,3-14 1 15,5 3-3-15,-4-3 1 31,0 4-6-31,-4-8 1 16,-5 4-5-16,-3 0 0 16</inkml:trace>
  <inkml:trace contextRef="#ctx0" brushRef="#br0" timeOffset="3705.06">5382-1739 24 0,'20'4'12'0,"4"-11"-10"0,-12 3 13 16,11 4-15-16,-3-7 1 16,4 7 0-16,0-7 0 15,4-4-1-15,3 1 0 16,1 3-6-16,0 0 0 16</inkml:trace>
  <inkml:trace contextRef="#ctx0" brushRef="#br0" timeOffset="3360.79">5549-2208 22 0,'-4'0'11'0,"4"10"-8"0,0-6 15 15,0 7-18-15,0 6 1 16,-4 1 0-16,0 10 0 0,0 7-1 16,0 8 0-16,-4-1 1 15,4 4 0-15,-4 0-1 16,0 3 1-16,0-7 0 16,0 1 0-16,-4 3 0 15,4-4 0-15,0 0 0 16,-4-3 1-16,5-7-1 0,3 0 0 15,4-1-1-15,-4-2 1 16,8-5-1-16,0 1 0 16,-1-4 0-16,5 0 1 15,4-7 0-15,0-3 0 16,0 0 0-16,0-8 0 16,0-3-2-16,4-10 1 31,0-5-9-31,0 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07-27T22:14:21.174"/>
    </inkml:context>
    <inkml:brush xml:id="br0">
      <inkml:brushProperty name="width" value="0.1" units="cm"/>
      <inkml:brushProperty name="height" value="0.1" units="cm"/>
      <inkml:brushProperty name="color" value="#FFC000"/>
      <inkml:brushProperty name="fitToCurve" value="1"/>
    </inkml:brush>
  </inkml:definitions>
  <inkml:trace contextRef="#ctx0" brushRef="#br0">-199 275 24 0,'-12'4'12'0,"8"-1"-10"0,0-3 14 16,0 4-15-16,-4-1 1 15,-8 4 2-15,-7 4 0 16,-9 0-5 0,-4-1 1-16,0 1 2 15,-3-1 1-15,-9-3-1 0,4 1 0 16,1-1-2-16,3 0 0 16,4 3-1-16,5-3 0 15,7 0-4-15,4 0 0 0,8 0-4 16,12-3 0-16</inkml:trace>
  <inkml:trace contextRef="#ctx0" brushRef="#br0" timeOffset="435.21">-36 466 23 0,'0'-4'11'0,"0"25"-11"0,0-21 17 0,0 8-16 15,-4 6 1-15,-4 7 0 16,0 0 0-16,0 4-2 16,0-1 0-16,-4 5 2 15,0-5 0-15,0 1-1 16,0 3 1-16,4-7-1 15,1-7 0-15,-1 1-2 16,4-5 0 0,0-3-5-16,0-3 0 15,8 3-2-15,4-4 0 16</inkml:trace>
  <inkml:trace contextRef="#ctx0" brushRef="#br0" timeOffset="-517.97">-96-14 20 0,'-8'7'10'0,"-23"-3"-3"15,23-4 14-15,-4-4-18 16,-4 1 0-16,0-4 1 15,-4 3 0-15,-12-7-5 16,1-3 0-16,-9 0 3 16,0-3 1-16,4-1-2 15,-7-3 1-15,7 3-2 16,0 0 0-16,5 1-1 0,-1 3 1 16,4 0-3-16,4 3 0 15,4 4-7-15,9 0 1 16</inkml:trace>
  <inkml:trace contextRef="#ctx0" brushRef="#br0" timeOffset="786.53">230 441 20 0,'-12'21'10'0,"24"-17"-9"31,-8-1 16-31,4 11-15 16,0 4 0-16,-1 0 1 0,5-1 1 16,-4 8-5-16,4 3 1 15,4 1 2-15,-4-1 1 16,0-7-2-16,-4 4 1 15,0-4-1-15,0-4 0 16,0-2-2-16,0-5 0 16,-4 1-7-16,-1-4 0 15</inkml:trace>
  <inkml:trace contextRef="#ctx0" brushRef="#br0" timeOffset="-69452.74">51 28 22 0,'-28'-3'11'0,"8"10"-12"16,16-11 12-16,4 8-11 15,0-8 1-15,0 4-1 16,0 0 1-16,4-7-1 0,0 0 0 0,0 4 0 31,4-4 1-31,0 3-2 16,0 4 1-16,4 0-2 0,-4 0 1 15,0 0-5-15,4 4 1 16</inkml:trace>
  <inkml:trace contextRef="#ctx0" brushRef="#br0" timeOffset="1201.45">365 296 24 0,'0'8'12'0,"4"-5"-9"15,0 1 14-15,3-1-17 16,5 1 0-1,8 3 0-15,12-4 0 16,4 1 0-16,-1 3 0 16,1-4 0-16,0 4 1 15,0 0-1-15,-5-3 0 16,1 0-6-16,0-1 0 0,0 1-1 16,-13-1 0-16</inkml:trace>
  <inkml:trace contextRef="#ctx0" brushRef="#br0" timeOffset="-1085.69">87-152 19 0,'-12'4'9'0,"8"-22"-4"0,4 8 13 16,-4-1-16-16,0 4 1 16,0-7 1-16,0 0 0 15,-4-4-5-15,-4-3 0 0,0-4 4 16,0-3 0-16,-3 0-2 16,-1 3 1-16,-4 4-2 15,0 0 1-15,4-7-1 16,0-1 1-16,0 5-2 15,4 3 0 1,0 3-5-16,1 0 1 16,7 4-4-16,4 4 0 15</inkml:trace>
  <inkml:trace contextRef="#ctx0" brushRef="#br0" timeOffset="1586.83">373 141 23 0,'7'0'11'0,"9"-7"-13"0,-8 0 20 0,4-3-17 16,8-1 0-16,8-3 0 16,8 0 1-16,3 0-3 15,1 0 0-15,0-1 0 16,3 1 0-16,5 0-6 0,-12 0 1 16</inkml:trace>
  <inkml:trace contextRef="#ctx0" brushRef="#br0" timeOffset="41322.15">293-155 19 0,'4'-11'9'0,"-4"4"-4"0,4 11 10 0,-4-4-14 16,0 3 1-16,0-10 0 15,-4 4 1-15,4 6-4 16,0-3 0-16,0-3 2 16,4-4 1-16,0 0-1 15,0-4 0-15,0 0-1 0,0 1 0 16,0-4 1-16,8 0 0 16,-4-4 0-16,0-3 0 15,0-4-1-15,4-3 0 16,-1 3 1-16,5 1 0 15,0 2-2-15,-4 1 1 0,0-3-1 16,0 6 1-16,0 4 0 16,-4 3 0-16,0 1-2 31,-4 3 1-31,-4 7-7 16,0 0 1-16</inkml:trace>
  <inkml:trace contextRef="#ctx0" brushRef="#br0" timeOffset="-20484.87">-1580 841 18 0,'-4'0'9'0,"12"-4"-5"0,-8 4 10 16,4 0-12-16,-4 0 0 16,0 0 3-16,0 0 1 15,0 0-7-15,0 0 1 16,0-3 4-16,0 3 0 15,-4 0-1-15,-4 0 1 16,0-4-2-16,-4 4 0 0,0-3-1 16,-4 3 1-16,0 0-1 15,0 3 0-15,0 1 0 16,0-1 0-16,0 1 0 16,0 3 0-16,0 0-1 0,0 3 1 15,0 1-1-15,0 0 1 0,4 6-1 16,0-3 1-16,0 0-2 15,4 1 1-15,0-1 0 16,4-4 0-16,4 4 0 16,0-3 0-16,0 3-1 31,8 0 1-31,0 0 0 0,4 0 0 16,4 1 0-16,0-1 1 15,4-4-1-15,0 4 0 16,4 0 0-16,0 1 0 15,-4-1 0-15,4 0 1 16,-4 0-1-16,-4 4 0 0,-4-1 0 16,0 1 0-16,-4 3 0 15,-8 0 0-15,0-3 1 16,-4 3 0-16,-8-3 0 16,0 3 0-16,-4-7 0 15,-4 0 0-15,0-7 0 16,-4 4 0-16,-4-1-1 0,0 1 1 15,0-4 0-15,-4-4 0 16,0-3 0-16,0 4 0 16,4-11 0-16,0-7 1 15,5-4-1-15,3-7 0 16,4 1 0-16,0-1 0 0,0 0-1 16,4 4 1-16,0-4-3 31,4 4 1-31,4 4-4 15,0 3 0-15,4 3-9 16,8 7 1-16</inkml:trace>
  <inkml:trace contextRef="#ctx0" brushRef="#br0" timeOffset="-19521.95">-1477 1048 25 0,'0'0'12'0,"0"21"-7"16,0-17 10-16,0-4-13 16,0 7 0-16,0-4 1 0,0 11 1 15,0 0-5-15,0 8 0 16,0-1 3-16,0 0 1 15,0 0-2-15,0 4 0 16,0 7 0-16,0-4 0 0,0-4 0 16,0 1 0-16,4-7-1 15,0-1 1-15,4-2 0 16,4-5 0-16,4-3 0 16,0 0 0-16,3-3 0 15,5-1 1-15,-4-6-1 16,4-8 1-16,-4-3-1 15,-4-7 0-15,0 0 0 0,-1-4 0 16,-3 4-1-16,0-4 1 31,0 0-1-31,-4-3 1 16,0 4-1-16,0-1 0 0,0 4 0 16,-4 0 0-16,0 6 0 15,0 1 0-15,0 4-1 16,-4 3 1-16,4-4-1 15,-4 11 0-15,0 4 0 0,0-1 1 16,0 4-1-16,0 0 1 16,0 7-1-16,0 0 0 15,0 4 0-15,0 3 1 0,0-3-1 16,0 3 1-16,0 0-1 16,0 4 1-16,0-4 0 15,4 0 0-15,0 0 0 16,0 4 0-16,0-7 0 31,0-4 1-31,0-7-1 0,-1 7 1 0,1-10 0 31,0-1 0-31,0 8-1 0,0-4 1 16,-4-7-4-16,0 0 1 16,0 0-9-16,4-7 0 15</inkml:trace>
  <inkml:trace contextRef="#ctx0" brushRef="#br0" timeOffset="-18747.41">-945 1076 11 0,'4'11'5'0,"-4"-36"11"15,4 29-5-15,0-1-10 0,0 1 1 16,-4-1 1-16,0 4 0 15,4-3-3-15,0 3 0 16,0 0 3-16,-4 3 0 0,8 5 0 16,-8-1 0-16,0 7-1 15,0 0 1-15,0 0-1 16,-4 7 1-16,4 4-2 16,0-11 0-16,0 7 0 15,0-3 0-15,0-7-1 0,0-1 1 16,0-2-1-16,-4-5 1 15,4 1 0-15,0-4 1 16,0-4-1-16,0 1 0 16,0-4 0-16,4-7 0 15,0-4 0-15,0-6 0 16,4-5-1-16,-5 1 0 16,1-7 0-16,0 3 0 15,4 1 0-15,0-1 0 0,0-3-1 16,0-1 1-16,4 5-1 31,0 3 1-31,0 3-1 16,4 4 1-16,0 3-1 15,0 1 1-15,-1 6-1 0,1 8 1 16,-4-1-1-16,0 8 1 0,0 6-1 16,0-2 1-16,0 2-1 15,-4 4 1-15,0 4 0 16,0 0 1-16,-4 3-1 15,0 0 0-15,-4-3 1 16,0 3 0-16,0-7 0 31,0-7 0-31,0 1-1 16,0-1 1-16,0-4 0 0,0 1 0 16,4-4 0-16,-4-4 0 15,7-3-1-15,-3-3 0 0,4 3-10 16,0 0 1-16,-8-7-2 15,-4-4 0-15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8FF8B69-9B2C-40B2-8F4A-12AD17161E5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41650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73754"/>
            <a:ext cx="7388860" cy="2760346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3AD8C18-3B4C-4233-9185-855B67907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14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173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32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75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14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75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3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3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1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1683-9090-4C2B-91B1-44D14D0C6103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15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1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hyperlink" Target="http://www.walter-fendt.de/ph6en/keplerlaw1_en.htm" TargetMode="Externa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customXml" Target="../ink/ink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lter-fendt.de/ph6en/keplerlaw2_en.htm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34" Type="http://schemas.openxmlformats.org/officeDocument/2006/relationships/image" Target="../media/image9.png"/><Relationship Id="rId3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32" Type="http://schemas.openxmlformats.org/officeDocument/2006/relationships/image" Target="../media/image70.png"/><Relationship Id="rId35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Relationship Id="rId27" Type="http://schemas.openxmlformats.org/officeDocument/2006/relationships/image" Target="../media/image90.png"/></Relationships>
</file>

<file path=ppt/slides/_rels/slide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5.png"/><Relationship Id="rId3" Type="http://schemas.openxmlformats.org/officeDocument/2006/relationships/image" Target="../media/image100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85611" y="862885"/>
            <a:ext cx="6801862" cy="646331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Lecture 15: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Universal gravitation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513" y="1933979"/>
            <a:ext cx="8534400" cy="4080456"/>
          </a:xfrm>
        </p:spPr>
        <p:txBody>
          <a:bodyPr>
            <a:normAutofit/>
          </a:bodyPr>
          <a:lstStyle/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Kepler’s Laws of planetary motion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Newton’s law of universal gravitation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Free fall acceleration on surface of a planet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Satellite motion</a:t>
            </a:r>
          </a:p>
        </p:txBody>
      </p:sp>
    </p:spTree>
    <p:extLst>
      <p:ext uri="{BB962C8B-B14F-4D97-AF65-F5344CB8AC3E}">
        <p14:creationId xmlns:p14="http://schemas.microsoft.com/office/powerpoint/2010/main" val="2523164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1" y="716888"/>
            <a:ext cx="6966347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Find mass of Earth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00595" y="2971744"/>
                <a:ext cx="2576667" cy="76456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𝐸𝑎𝑟𝑡h</m:t>
                          </m:r>
                        </m:sub>
                      </m:sSub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𝐸𝑎𝑟𝑡h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595" y="2971744"/>
                <a:ext cx="2576667" cy="76456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83976" y="1648726"/>
                <a:ext cx="1789977" cy="914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𝐸𝑎𝑟𝑡h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𝐸𝑎𝑟𝑡h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3976" y="1648726"/>
                <a:ext cx="1789977" cy="91440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240907" y="1798332"/>
                <a:ext cx="353149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𝐸𝑎𝑟𝑡h</m:t>
                        </m:r>
                      </m:sub>
                    </m:sSub>
                  </m:oMath>
                </a14:m>
                <a:r>
                  <a:rPr lang="en-US" sz="2400" dirty="0"/>
                  <a:t> known: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907" y="1798332"/>
                <a:ext cx="3531494" cy="461665"/>
              </a:xfrm>
              <a:prstGeom prst="rect">
                <a:avLst/>
              </a:prstGeom>
              <a:blipFill rotWithShape="0">
                <a:blip r:embed="rId5"/>
                <a:stretch>
                  <a:fillRect t="-9211" r="-259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384300" y="4438650"/>
                <a:ext cx="31845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400" dirty="0"/>
                  <a:t>: Cavendish balance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4300" y="4438650"/>
                <a:ext cx="3184590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383" t="-9211" r="-2490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84300" y="5300003"/>
                <a:ext cx="3532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i="1" baseline="-25000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400" dirty="0"/>
                  <a:t>: Eratosthenes 200BC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4300" y="5300003"/>
                <a:ext cx="3532570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345" t="-9211" r="-1724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580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3" grpId="0"/>
      <p:bldP spid="15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1" y="716888"/>
            <a:ext cx="6966347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Satellite Motion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62891" y="1736279"/>
                <a:ext cx="4918206" cy="31489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e>
                    </m:nary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𝑔𝑟𝑎𝑣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𝑠𝑎𝑡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𝑠𝑎𝑡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𝑠𝑎𝑡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𝑠𝑎𝑡</m:t>
                          </m:r>
                        </m:sub>
                      </m:sSub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𝐺𝑀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b="0" i="1" smtClean="0">
                                      <a:latin typeface="Cambria Math" panose="02040503050406030204" pitchFamily="18" charset="0"/>
                                    </a:rPr>
                                    <m:t>π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891" y="1736279"/>
                <a:ext cx="4918206" cy="3148939"/>
              </a:xfrm>
              <a:prstGeom prst="rect">
                <a:avLst/>
              </a:prstGeom>
              <a:blipFill rotWithShape="0">
                <a:blip r:embed="rId2"/>
                <a:stretch>
                  <a:fillRect l="-11524" t="-205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289058" y="5169998"/>
                <a:ext cx="1723933" cy="741293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𝐺𝑀</m:t>
                          </m:r>
                        </m:den>
                      </m:f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9058" y="5169998"/>
                <a:ext cx="1723933" cy="74129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5344597" y="5309811"/>
            <a:ext cx="24049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Kepler’s</a:t>
            </a:r>
            <a:r>
              <a:rPr lang="en-US" sz="2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3</a:t>
            </a:r>
            <a:r>
              <a:rPr lang="en-US" sz="2400" baseline="300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rd</a:t>
            </a:r>
            <a:r>
              <a:rPr lang="en-US" sz="2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Law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23" descr="A red satellite of mass msat in a circular orbit of radius R around a grey spherical body of mass M. Vectors ac and Fg as well as x-axis all directed towards the center of the circle.">
            <a:extLst>
              <a:ext uri="{FF2B5EF4-FFF2-40B4-BE49-F238E27FC236}">
                <a16:creationId xmlns:a16="http://schemas.microsoft.com/office/drawing/2014/main" id="{5B055CD6-B9EE-6582-1BCA-5BB05509AB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9044" y="1617479"/>
            <a:ext cx="3164098" cy="326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134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1" y="567259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658" y="1351280"/>
            <a:ext cx="77938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satellite of mass </a:t>
            </a:r>
            <a:r>
              <a:rPr lang="en-US" b="1" dirty="0"/>
              <a:t>m</a:t>
            </a:r>
            <a:r>
              <a:rPr lang="en-US" dirty="0"/>
              <a:t> is orbiting with period </a:t>
            </a:r>
            <a:r>
              <a:rPr lang="en-US" b="1" dirty="0"/>
              <a:t>T</a:t>
            </a:r>
            <a:r>
              <a:rPr lang="en-US" dirty="0"/>
              <a:t> in a circular orbit a distance </a:t>
            </a:r>
            <a:r>
              <a:rPr lang="en-US" b="1" dirty="0"/>
              <a:t>h</a:t>
            </a:r>
            <a:br>
              <a:rPr lang="en-US" dirty="0"/>
            </a:br>
            <a:r>
              <a:rPr lang="en-US" dirty="0"/>
              <a:t>above the surface of a planet. The radius of the planet is </a:t>
            </a:r>
            <a:r>
              <a:rPr lang="en-US" b="1" dirty="0"/>
              <a:t>R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Find the free-fall acceleration on the planet’s surface.</a:t>
            </a:r>
          </a:p>
        </p:txBody>
      </p:sp>
    </p:spTree>
    <p:extLst>
      <p:ext uri="{BB962C8B-B14F-4D97-AF65-F5344CB8AC3E}">
        <p14:creationId xmlns:p14="http://schemas.microsoft.com/office/powerpoint/2010/main" val="416142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Brief history of cosmology</a:t>
            </a:r>
          </a:p>
        </p:txBody>
      </p:sp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1053414" y="4834334"/>
            <a:ext cx="3424178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None/>
            </a:pPr>
            <a:r>
              <a:rPr lang="en-US" sz="2400" dirty="0">
                <a:latin typeface="+mn-lt"/>
              </a:rPr>
              <a:t>Ptolemy (85 - 165)    </a:t>
            </a:r>
          </a:p>
          <a:p>
            <a:pPr>
              <a:buNone/>
            </a:pPr>
            <a:r>
              <a:rPr lang="en-US" sz="2400" dirty="0">
                <a:latin typeface="+mn-lt"/>
              </a:rPr>
              <a:t>geocentric theory</a:t>
            </a:r>
          </a:p>
        </p:txBody>
      </p:sp>
      <p:pic>
        <p:nvPicPr>
          <p:cNvPr id="1030" name="Picture 6" descr="Portrait of Ptolem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892" y="1592828"/>
            <a:ext cx="2407321" cy="2888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030550" y="4686602"/>
            <a:ext cx="30844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/>
              <a:t>Nicolaus </a:t>
            </a:r>
            <a:r>
              <a:rPr lang="en-US" sz="2400" dirty="0" err="1"/>
              <a:t>Copernikus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/>
              <a:t>(1473-1543)</a:t>
            </a:r>
          </a:p>
          <a:p>
            <a:pPr>
              <a:buNone/>
            </a:pPr>
            <a:r>
              <a:rPr lang="en-US" sz="2400" dirty="0"/>
              <a:t>heliocentric theory</a:t>
            </a:r>
            <a:endParaRPr lang="en-US" dirty="0"/>
          </a:p>
        </p:txBody>
      </p:sp>
      <p:pic>
        <p:nvPicPr>
          <p:cNvPr id="1032" name="Picture 8" descr="Portrait of Coperniku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819" y="1498009"/>
            <a:ext cx="2497473" cy="290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448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792F98-0844-F418-D753-CD34F69CBDF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History continued</a:t>
            </a:r>
          </a:p>
        </p:txBody>
      </p:sp>
      <p:sp>
        <p:nvSpPr>
          <p:cNvPr id="2" name="Rectangle 1"/>
          <p:cNvSpPr/>
          <p:nvPr/>
        </p:nvSpPr>
        <p:spPr>
          <a:xfrm>
            <a:off x="1147248" y="5181308"/>
            <a:ext cx="25361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dirty="0" err="1"/>
              <a:t>Tycho</a:t>
            </a:r>
            <a:r>
              <a:rPr lang="en-US" sz="2400" dirty="0"/>
              <a:t> Brahe </a:t>
            </a:r>
          </a:p>
          <a:p>
            <a:pPr>
              <a:buNone/>
            </a:pPr>
            <a:r>
              <a:rPr lang="en-US" sz="2400" dirty="0"/>
              <a:t>(1546-1601)</a:t>
            </a:r>
          </a:p>
        </p:txBody>
      </p:sp>
      <p:pic>
        <p:nvPicPr>
          <p:cNvPr id="2050" name="Picture 2" descr="Portrait of Tycho Brah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66" y="809269"/>
            <a:ext cx="2559588" cy="380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215944" y="499664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Johannes </a:t>
            </a:r>
            <a:r>
              <a:rPr lang="en-US" sz="2400" dirty="0" err="1"/>
              <a:t>Kepler</a:t>
            </a:r>
            <a:r>
              <a:rPr lang="en-US" sz="2400" dirty="0"/>
              <a:t> </a:t>
            </a:r>
          </a:p>
          <a:p>
            <a:r>
              <a:rPr lang="en-US" sz="2400" dirty="0"/>
              <a:t>(1571-1630)</a:t>
            </a:r>
          </a:p>
          <a:p>
            <a:r>
              <a:rPr lang="en-US" sz="2400" dirty="0"/>
              <a:t>Laws of planetary motion</a:t>
            </a:r>
          </a:p>
        </p:txBody>
      </p:sp>
      <p:pic>
        <p:nvPicPr>
          <p:cNvPr id="2052" name="Picture 4" descr="Portrait of Johannes Kepl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122" y="1028811"/>
            <a:ext cx="2440401" cy="3350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59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37912" y="709238"/>
            <a:ext cx="5889418" cy="193899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Galileo Galilei (1564 - 1642)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telescope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discovered moons orbiting Jupiter observed phases of Venus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 descr="Portrait of Galileo Galile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976" y="536769"/>
            <a:ext cx="2692038" cy="341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61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Kepler’s Laws: 1</a:t>
            </a:r>
            <a:r>
              <a:rPr kumimoji="0" lang="en-US" altLang="en-US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Law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2892" y="1573437"/>
            <a:ext cx="71924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planets move in elliptical orbits with the sun at one focus of the ellipse.</a:t>
            </a:r>
          </a:p>
        </p:txBody>
      </p:sp>
      <p:grpSp>
        <p:nvGrpSpPr>
          <p:cNvPr id="6" name="Group 5" descr="Planet  in elliptical orbit around a sun">
            <a:extLst>
              <a:ext uri="{FF2B5EF4-FFF2-40B4-BE49-F238E27FC236}">
                <a16:creationId xmlns:a16="http://schemas.microsoft.com/office/drawing/2014/main" id="{CB2B4CD6-AD7E-59E9-938F-5ED7A7D8A168}"/>
              </a:ext>
            </a:extLst>
          </p:cNvPr>
          <p:cNvGrpSpPr/>
          <p:nvPr/>
        </p:nvGrpSpPr>
        <p:grpSpPr>
          <a:xfrm>
            <a:off x="2241550" y="3161440"/>
            <a:ext cx="4119990" cy="1651094"/>
            <a:chOff x="2241550" y="3161440"/>
            <a:chExt cx="4119990" cy="1651094"/>
          </a:xfrm>
        </p:grpSpPr>
        <p:grpSp>
          <p:nvGrpSpPr>
            <p:cNvPr id="36" name="Group 35"/>
            <p:cNvGrpSpPr/>
            <p:nvPr/>
          </p:nvGrpSpPr>
          <p:grpSpPr>
            <a:xfrm>
              <a:off x="2241550" y="3161440"/>
              <a:ext cx="4119990" cy="1651094"/>
              <a:chOff x="2241550" y="3161440"/>
              <a:chExt cx="4119990" cy="1651094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2241550" y="3282184"/>
                <a:ext cx="3238500" cy="1530350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p14="http://schemas.microsoft.com/office/powerpoint/2010/main">
            <mc:Choice Requires="p14">
              <p:contentPart p14:bwMode="auto" r:id="rId2">
                <p14:nvContentPartPr>
                  <p14:cNvPr id="12" name="Ink 11"/>
                  <p14:cNvContentPartPr/>
                  <p14:nvPr/>
                </p14:nvContentPartPr>
                <p14:xfrm>
                  <a:off x="5359660" y="3161440"/>
                  <a:ext cx="1001880" cy="356760"/>
                </p14:xfrm>
              </p:contentPart>
            </mc:Choice>
            <mc:Fallback xmlns="">
              <p:pic>
                <p:nvPicPr>
                  <p:cNvPr id="12" name="Ink 11"/>
                  <p:cNvPicPr/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5351740" y="3153512"/>
                    <a:ext cx="1018800" cy="377301"/>
                  </a:xfrm>
                  <a:prstGeom prst="rect">
                    <a:avLst/>
                  </a:prstGeom>
                </p:spPr>
              </p:pic>
            </mc:Fallback>
          </mc:AlternateContent>
          <p:sp>
            <p:nvSpPr>
              <p:cNvPr id="33" name="Oval 32"/>
              <p:cNvSpPr/>
              <p:nvPr/>
            </p:nvSpPr>
            <p:spPr>
              <a:xfrm>
                <a:off x="4328505" y="3906593"/>
                <a:ext cx="234950" cy="2413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010150" y="3448350"/>
                <a:ext cx="139700" cy="139700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39" name="Ink 38"/>
                <p14:cNvContentPartPr/>
                <p14:nvPr/>
              </p14:nvContentPartPr>
              <p14:xfrm>
                <a:off x="3667660" y="3769480"/>
                <a:ext cx="1020600" cy="719280"/>
              </p14:xfrm>
            </p:contentPart>
          </mc:Choice>
          <mc:Fallback xmlns="">
            <p:pic>
              <p:nvPicPr>
                <p:cNvPr id="39" name="Ink 38"/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649654" y="3751498"/>
                  <a:ext cx="1056253" cy="754884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" name="Rectangle 3"/>
          <p:cNvSpPr/>
          <p:nvPr/>
        </p:nvSpPr>
        <p:spPr>
          <a:xfrm>
            <a:off x="800100" y="5690285"/>
            <a:ext cx="6489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>
                <a:solidFill>
                  <a:srgbClr val="0070C0"/>
                </a:solidFill>
                <a:hlinkClick r:id="rId7"/>
              </a:rPr>
              <a:t>Kepler's First Law simulation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179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Kepler’s 2</a:t>
            </a:r>
            <a:r>
              <a:rPr kumimoji="0" lang="en-US" altLang="en-US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nd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Law</a:t>
            </a:r>
          </a:p>
        </p:txBody>
      </p:sp>
      <p:sp>
        <p:nvSpPr>
          <p:cNvPr id="3" name="Rectangle 2"/>
          <p:cNvSpPr/>
          <p:nvPr/>
        </p:nvSpPr>
        <p:spPr>
          <a:xfrm>
            <a:off x="1059366" y="1947890"/>
            <a:ext cx="72594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A line drawn between the sun and a planet sweeps out equal areas in equal intervals of time</a:t>
            </a:r>
          </a:p>
        </p:txBody>
      </p:sp>
      <p:pic>
        <p:nvPicPr>
          <p:cNvPr id="18" name="Picture 17" descr="Planet  in elliptical orbit around a sun. Green shaded segments illustrate that a line drawn between the sun and a planet sweeps out equal areas in equal intervals of time&#10;">
            <a:extLst>
              <a:ext uri="{FF2B5EF4-FFF2-40B4-BE49-F238E27FC236}">
                <a16:creationId xmlns:a16="http://schemas.microsoft.com/office/drawing/2014/main" id="{187EF547-31D8-FC4E-3E27-B92E10928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612" y="3225600"/>
            <a:ext cx="4797968" cy="1707028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978741" y="5870408"/>
            <a:ext cx="72785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err="1">
                <a:solidFill>
                  <a:srgbClr val="0070C0"/>
                </a:solidFill>
                <a:hlinkClick r:id="rId3"/>
              </a:rPr>
              <a:t>Keple's</a:t>
            </a:r>
            <a:r>
              <a:rPr lang="en-US" dirty="0">
                <a:solidFill>
                  <a:srgbClr val="0070C0"/>
                </a:solidFill>
                <a:hlinkClick r:id="rId3"/>
              </a:rPr>
              <a:t> 2nd Law simulation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578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Kepler’s 3</a:t>
            </a:r>
            <a:r>
              <a:rPr kumimoji="0" lang="en-US" altLang="en-US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rd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law</a:t>
            </a: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493601" y="1478484"/>
            <a:ext cx="751120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The square of a planet’s orbital period is proportional to the cube of the semi-major axis length.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802545" y="2547858"/>
                <a:ext cx="1379430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∼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2545" y="2547858"/>
                <a:ext cx="1379430" cy="430887"/>
              </a:xfrm>
              <a:prstGeom prst="rect">
                <a:avLst/>
              </a:prstGeom>
              <a:blipFill rotWithShape="0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1" descr="Ellipse with semi-major axis a drawn in green">
            <a:extLst>
              <a:ext uri="{FF2B5EF4-FFF2-40B4-BE49-F238E27FC236}">
                <a16:creationId xmlns:a16="http://schemas.microsoft.com/office/drawing/2014/main" id="{3EA9B546-CF72-86BE-6016-456148F3400B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6284886" y="1968712"/>
            <a:ext cx="2060627" cy="1255885"/>
          </a:xfrm>
          <a:prstGeom prst="rect">
            <a:avLst/>
          </a:prstGeom>
        </p:spPr>
      </p:pic>
      <p:pic>
        <p:nvPicPr>
          <p:cNvPr id="40" name="Picture 39" descr="Blue planet A and red planet B orbiting a sun in elliptical orbits with semi-major axes aA and aB, respectively">
            <a:extLst>
              <a:ext uri="{FF2B5EF4-FFF2-40B4-BE49-F238E27FC236}">
                <a16:creationId xmlns:a16="http://schemas.microsoft.com/office/drawing/2014/main" id="{1DC77815-9DDC-E2AB-68B6-8B170F62E92D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570629" y="3685377"/>
            <a:ext cx="4316342" cy="2554445"/>
          </a:xfrm>
          <a:prstGeom prst="rect">
            <a:avLst/>
          </a:prstGeom>
        </p:spPr>
      </p:pic>
      <p:pic>
        <p:nvPicPr>
          <p:cNvPr id="42" name="Picture 41" descr="the ratio of the squares of the periods equals the ratio of the cubes of the semi-major axes">
            <a:extLst>
              <a:ext uri="{FF2B5EF4-FFF2-40B4-BE49-F238E27FC236}">
                <a16:creationId xmlns:a16="http://schemas.microsoft.com/office/drawing/2014/main" id="{EB1686D7-BBA2-6345-4FE3-84D66BAFFDB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6181887" y="4306906"/>
            <a:ext cx="1615580" cy="14265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2944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1" y="716888"/>
            <a:ext cx="6966347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Newton’s Law of Universal Gravitation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14904" y="1725053"/>
                <a:ext cx="1874167" cy="9144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 lIns="0" tIns="0" rIns="0" bIns="0" rtlCol="0" anchor="ctr" anchorCtr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𝑔𝑟𝑎𝑣</m:t>
                          </m:r>
                        </m:sub>
                      </m:sSub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𝐺𝑚𝑀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904" y="1725053"/>
                <a:ext cx="1874167" cy="91440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9" descr="Point masses M and m separated by distance r. Pair of attractive gravitational forces in red and blue.">
            <a:extLst>
              <a:ext uri="{FF2B5EF4-FFF2-40B4-BE49-F238E27FC236}">
                <a16:creationId xmlns:a16="http://schemas.microsoft.com/office/drawing/2014/main" id="{D689A9CF-E8D2-F5F1-E135-1C21E73A97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891" y="3191265"/>
            <a:ext cx="4407790" cy="1993565"/>
          </a:xfrm>
          <a:prstGeom prst="rect">
            <a:avLst/>
          </a:prstGeom>
        </p:spPr>
      </p:pic>
      <p:pic>
        <p:nvPicPr>
          <p:cNvPr id="4100" name="Picture 4" descr="Portrait of Isaac Newt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161" y="1459351"/>
            <a:ext cx="2445957" cy="3359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260161" y="5184830"/>
            <a:ext cx="25077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Sir Isaac Newton (1643 - 1727)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99621" y="5671252"/>
                <a:ext cx="4466287" cy="8291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=6.67×</m:t>
                      </m:r>
                      <m:sSup>
                        <m:sSupPr>
                          <m:ctrlPr>
                            <a:rPr lang="en-US" sz="24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−11</m:t>
                          </m:r>
                        </m:sup>
                      </m:sSup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𝑁𝑚</m:t>
                      </m:r>
                      <m:r>
                        <a:rPr lang="en-US" sz="2400" i="1" baseline="30000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en-US" sz="2400" i="1" baseline="30000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baseline="30000" dirty="0"/>
              </a:p>
              <a:p>
                <a:r>
                  <a:rPr lang="en-US" sz="2400" dirty="0"/>
                  <a:t>Universal gravitational constant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621" y="5671252"/>
                <a:ext cx="4466287" cy="829138"/>
              </a:xfrm>
              <a:prstGeom prst="rect">
                <a:avLst/>
              </a:prstGeom>
              <a:blipFill rotWithShape="0">
                <a:blip r:embed="rId27"/>
                <a:stretch>
                  <a:fillRect l="-2183" r="-1228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60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1" y="716888"/>
            <a:ext cx="6966347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Gravitation near Earth’s surface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049895" y="3534550"/>
                <a:ext cx="3366243" cy="789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𝑔𝑟𝑎𝑣</m:t>
                          </m:r>
                        </m:sub>
                      </m:sSub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𝐺𝑚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𝐸𝑎𝑟𝑡h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𝐸𝑎𝑟𝑡h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𝑚𝑔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9895" y="3534550"/>
                <a:ext cx="3366243" cy="78964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164273" y="4494948"/>
                <a:ext cx="1789977" cy="9144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𝐸𝑎𝑟𝑡h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𝐸𝑎𝑟𝑡h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4273" y="4494948"/>
                <a:ext cx="1789977" cy="91440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875941" y="2369831"/>
                <a:ext cx="5649059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Force which Earth exerts on object of mass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400" dirty="0"/>
                  <a:t> located close to Earth’s surface: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5941" y="2369831"/>
                <a:ext cx="5649059" cy="1200329"/>
              </a:xfrm>
              <a:prstGeom prst="rect">
                <a:avLst/>
              </a:prstGeom>
              <a:blipFill rotWithShape="0">
                <a:blip r:embed="rId5"/>
                <a:stretch>
                  <a:fillRect l="-1726" t="-3553" b="-11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025220" y="5344079"/>
            <a:ext cx="74497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⟶ </a:t>
            </a:r>
            <a:r>
              <a:rPr lang="en-US" sz="2400" dirty="0"/>
              <a:t>Find free-fall acceleration on any planet of mass M and radius 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206265" y="1606035"/>
                <a:ext cx="1874167" cy="6914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𝑔𝑟𝑎𝑣</m:t>
                          </m:r>
                        </m:sub>
                      </m:sSub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𝐺𝑚𝑀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265" y="1606035"/>
                <a:ext cx="1874167" cy="691471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75941" y="1733550"/>
                <a:ext cx="4187237" cy="4917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But we used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𝑔𝑟𝑎𝑣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𝑚𝑔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5941" y="1733550"/>
                <a:ext cx="4187237" cy="491738"/>
              </a:xfrm>
              <a:prstGeom prst="rect">
                <a:avLst/>
              </a:prstGeom>
              <a:blipFill rotWithShape="0">
                <a:blip r:embed="rId17"/>
                <a:stretch>
                  <a:fillRect l="-2329" t="-9877" b="-20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1" descr="A red ball of mass m of a segment of a sphere of radius RE.">
            <a:extLst>
              <a:ext uri="{FF2B5EF4-FFF2-40B4-BE49-F238E27FC236}">
                <a16:creationId xmlns:a16="http://schemas.microsoft.com/office/drawing/2014/main" id="{31736B12-87CC-6BF9-2D58-0683DE4E4D5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273131" y="2968597"/>
            <a:ext cx="2164268" cy="186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51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3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861</TotalTime>
  <Words>331</Words>
  <Application>Microsoft Office PowerPoint</Application>
  <PresentationFormat>On-screen Show (4:3)</PresentationFormat>
  <Paragraphs>62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Office Theme</vt:lpstr>
      <vt:lpstr>Lecture 15: Universal gravitation</vt:lpstr>
      <vt:lpstr>Brief history of cosmology</vt:lpstr>
      <vt:lpstr>History continued</vt:lpstr>
      <vt:lpstr>Galileo Galilei (1564 - 1642) telescope discovered moons orbiting Jupiter observed phases of Venus </vt:lpstr>
      <vt:lpstr>Kepler’s Laws: 1st Law</vt:lpstr>
      <vt:lpstr>Kepler’s 2nd Law</vt:lpstr>
      <vt:lpstr>Kepler’s 3rd law</vt:lpstr>
      <vt:lpstr>Newton’s Law of Universal Gravitation</vt:lpstr>
      <vt:lpstr>Gravitation near Earth’s surface</vt:lpstr>
      <vt:lpstr>Find mass of Earth</vt:lpstr>
      <vt:lpstr>Satellite Motion</vt:lpstr>
      <vt:lpstr>Example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 gravitation</dc:title>
  <dc:creator>Agnes</dc:creator>
  <cp:lastModifiedBy>Vojta, Agnes</cp:lastModifiedBy>
  <cp:revision>126</cp:revision>
  <cp:lastPrinted>2014-10-04T18:40:53Z</cp:lastPrinted>
  <dcterms:created xsi:type="dcterms:W3CDTF">2014-04-11T05:21:24Z</dcterms:created>
  <dcterms:modified xsi:type="dcterms:W3CDTF">2025-10-14T14:04:36Z</dcterms:modified>
</cp:coreProperties>
</file>