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ink/ink1.xml" ContentType="application/inkml+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65" r:id="rId2"/>
    <p:sldId id="258" r:id="rId3"/>
    <p:sldId id="300" r:id="rId4"/>
    <p:sldId id="301" r:id="rId5"/>
    <p:sldId id="312" r:id="rId6"/>
    <p:sldId id="302" r:id="rId7"/>
    <p:sldId id="311" r:id="rId8"/>
    <p:sldId id="303" r:id="rId9"/>
    <p:sldId id="313" r:id="rId10"/>
    <p:sldId id="306" r:id="rId11"/>
    <p:sldId id="304" r:id="rId12"/>
    <p:sldId id="314" r:id="rId13"/>
    <p:sldId id="307" r:id="rId14"/>
    <p:sldId id="308" r:id="rId15"/>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2E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53" autoAdjust="0"/>
  </p:normalViewPr>
  <p:slideViewPr>
    <p:cSldViewPr snapToGrid="0">
      <p:cViewPr varScale="1">
        <p:scale>
          <a:sx n="70" d="100"/>
          <a:sy n="70" d="100"/>
        </p:scale>
        <p:origin x="53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02299" cy="351737"/>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1"/>
            <a:ext cx="4002299" cy="351737"/>
          </a:xfrm>
          <a:prstGeom prst="rect">
            <a:avLst/>
          </a:prstGeom>
        </p:spPr>
        <p:txBody>
          <a:bodyPr vert="horz" lIns="92830" tIns="46415" rIns="92830" bIns="46415" rtlCol="0"/>
          <a:lstStyle>
            <a:lvl1pPr algn="r">
              <a:defRPr sz="1200"/>
            </a:lvl1pPr>
          </a:lstStyle>
          <a:p>
            <a:fld id="{34AA3A5F-E6F6-40BE-A77B-5DC355C949C2}" type="datetimeFigureOut">
              <a:rPr lang="en-US" smtClean="0"/>
              <a:t>7/16/2025</a:t>
            </a:fld>
            <a:endParaRPr lang="en-US"/>
          </a:p>
        </p:txBody>
      </p:sp>
      <p:sp>
        <p:nvSpPr>
          <p:cNvPr id="4" name="Footer Placeholder 3"/>
          <p:cNvSpPr>
            <a:spLocks noGrp="1"/>
          </p:cNvSpPr>
          <p:nvPr>
            <p:ph type="ftr" sz="quarter" idx="2"/>
          </p:nvPr>
        </p:nvSpPr>
        <p:spPr>
          <a:xfrm>
            <a:off x="0" y="6658664"/>
            <a:ext cx="4002299" cy="351736"/>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1736"/>
          </a:xfrm>
          <a:prstGeom prst="rect">
            <a:avLst/>
          </a:prstGeom>
        </p:spPr>
        <p:txBody>
          <a:bodyPr vert="horz" lIns="92830" tIns="46415" rIns="92830" bIns="46415" rtlCol="0" anchor="b"/>
          <a:lstStyle>
            <a:lvl1pPr algn="r">
              <a:defRPr sz="1200"/>
            </a:lvl1pPr>
          </a:lstStyle>
          <a:p>
            <a:fld id="{1B02CE9B-D87B-4272-A5D5-319CDB3A94AC}" type="slidenum">
              <a:rPr lang="en-US" smtClean="0"/>
              <a:t>‹#›</a:t>
            </a:fld>
            <a:endParaRPr lang="en-US"/>
          </a:p>
        </p:txBody>
      </p:sp>
    </p:spTree>
    <p:extLst>
      <p:ext uri="{BB962C8B-B14F-4D97-AF65-F5344CB8AC3E}">
        <p14:creationId xmlns:p14="http://schemas.microsoft.com/office/powerpoint/2010/main" val="1037023900"/>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256" units="dev"/>
          <inkml:channel name="T" type="integer" max="2.14748E9" units="dev"/>
        </inkml:traceFormat>
        <inkml:channelProperties>
          <inkml:channelProperty channel="X" name="resolution" value="377.95276" units="1/cm"/>
          <inkml:channelProperty channel="Y" name="resolution" value="425.28058" units="1/cm"/>
          <inkml:channelProperty channel="F" name="resolution" value="0" units="1/dev"/>
          <inkml:channelProperty channel="T" name="resolution" value="1" units="1/dev"/>
        </inkml:channelProperties>
      </inkml:inkSource>
      <inkml:timestamp xml:id="ts0" timeString="2014-09-07T14:58:31.351"/>
    </inkml:context>
    <inkml:brush xml:id="br0">
      <inkml:brushProperty name="width" value="0.1" units="cm"/>
      <inkml:brushProperty name="height" value="0.1" units="cm"/>
      <inkml:brushProperty name="color" value="#FFFFFF"/>
      <inkml:brushProperty name="fitToCurve" value="1"/>
    </inkml:brush>
    <inkml:brush xml:id="br1">
      <inkml:brushProperty name="width" value="0.1" units="cm"/>
      <inkml:brushProperty name="height" value="0.1" units="cm"/>
      <inkml:brushProperty name="fitToCurve" value="1"/>
    </inkml:brush>
  </inkml:definitions>
  <inkml:trace contextRef="#ctx0" brushRef="#br0">500 32 3 0,'-4'-4'1'0,"-3"8"1"0,3-4 1 16,0 0-3-16,-4 0 1 15,0-4-1-15,-4 4 0 16,0 0 0-16,0 0 0 15,0 0 0-15,0 0 1 16,0 0-1-16,-4 4 1 16,1-1-1-16,-1 1 1 15,-4-1-1-15,4 1 1 16,-4 6-1-16,0-2 0 0,0-1 1 16,5 0 0-16,3 0-1 15,0-4 1-15,4 4-1 16,4 0 1-16,4 0-1 15,4-3 1-15,4-1-2 16,8-3 1-16,-1-7 0 16,5 4 0-16,0-1 0 15,-4-3 0-15,0 4 0 16,-4-1 1-16,0-3-1 16,0 7 0-16,0-7 0 15,-1 4 0-15,1-1 0 16,0 1 1-16,0 3-1 15,0-4 0-15,-4 8 0 16,0-8 0-16,-4 4 0 16,-4 0 1-16,0 0-1 15,0 0 0-15,0 4 0 16,0-4 1-16,0 0-1 16,0 3 0-16,-4 1-1 0,4-1 1 15,0 1 0-15,0-1 0 31,-4 1-1-31,0 3 1 16,0 3 0-16,4-3 0 16,0 0 0-16,4 4 0 15,4-4-1-15,0 7 1 16,0-7 0-16,4 0 0 0,0-3-1 16,0 3 1-16,-1-7 0 15,5 0 1-15,-4 3-1 16,0-3 0-16,-4 0 0 15,0-3 1-15,0-1-1 16,-8 4 1-16,4-3-1 16,-4 3 1-16,0-7-1 15,-4 3 1-15,-4 4-1 16,0 0 0-16,-4 0 0 16,0 0 0-16,-4 0 0 15,-3-3 0-15,7-1 0 16,-4 4 0-16,4 0 0 15,-4 0 0-15,0 0 1 16,4 4 0-16,0-1 0 16,0 4 0-16,4 0-1 15,1-7 1 1,-1 7-1-16,0-7 1 16,4 0-2-16,4 4 1 15,0-4-1-15,4 7 0 16,-4-7 1-16,4 0 0 15,4 0-1-15,0 4 1 16,3-4-1-16,5-4 1 16,4-3 0-16,4 3 0 15,4-3 0-15,-1-3 1 16,9-1-1-16,-8-3 0 16,0 0 0-16,-4 7 1 0,-1 3-1 15,-3 1 0-15,-4-1 0 16,-4 1 0-16,0 3 1 15,-4-4 1-15,-4-3-1 16,-4 0 0-16,0 0 0 16,-4 0 0-16,-4 7 0 15,-4-3 0-15,0-1-1 16,-4 0 0-16,-4 4 0 16,1 0 1-16,-5 4-1 15,0 0 1-15,0-1-1 16,0 1 1-16,0-1-1 15,5 1 1-15,-1-1-1 16,4-3 0-16,0 7 0 16,0-3 0-16,4-1 0 15,0 8 1-15,0-4-1 16,-3 0 0-16,3 0 0 0,0-3 0 16,0 3 0-16,8 0 0 15,-4-4-1-15,4 1 1 16,4-4 0-16,8-7 0 15,0 0 0-15,0 7 0 16,0-7-1-16,0-4 1 16,4 7 0-16,3-3 0 15,5 0 0-15,4-3 0 16,4-1 0-16,0 1 0 16,7-1 0-16,-7 0 0 15,-4 4 0-15,-4 0 1 0,-4 0 0 16,-4 0 0-16,-4 0-1 15,-4 0 1-15,-8 4-1 16,-4-1 1-16,-4 4 0 16,-8 0 0-16,0 0-1 15,-4 4 0-15,0-1-1 16,-3 1 1-16,3-1 0 16,4 1 0-16,4-1 0 15,0 1 0-15,-4-1 0 16,1 1 0-16,-1-1 0 15,0 8 0-15,4-8-1 16,0 1 1-16,0-1 0 16,4 5 0-16,4-8-1 15,0 3 1-15,0 4-1 16,8-3 1-16,0 3-1 0,0 0 1 16,4 7-1-16,0-7 1 15,4 0 0-15,0 7 0 16,4 4-1-16,0-11 1 15,4 0 0-15,-4 0 0 16,0-4-1-16,4-3 1 16,0 0 0-16,3-3 0 15,5 3 0-15,0-4 0 16,4 4 0-16,0 0 0 16,3 0 0-16,-7-3 1 15,0 3-1-15,0-4 0 0,-4 4 0 16,-4-3 1-16,-1 6-1 15,-3-6 0-15,-4-1 1 16,-8 4 0-16,4 4-1 16,-4-4 1-16,-4 3-1 15,-4-3 1 1,-12 4-1 0,1-4 1-16,-1 0-1 15,0 0 1-15,0 0-1 16,0 0 1-16,0 0-1 15,-3 3 0-15,3-3 0 16,0 0 1-16,0 0-1 16,4 0 0-16,0 4 0 15,0-4 0-15,1 7-1 16,-5-7 1-16,0 11 0 16,0-8 0-16,0 4-1 15,0-3 1-15,4-1 0 16,1 4 0-16,3-3-1 0,0-1 1 15,0 4-1-15,4-3 1 16,4-1 0-16,0 1 0 16,0-1-1-16,4 1 1 15,0-1-1-15,0 5 1 16,4-5 0-16,4 1 0 16,0-1 0-16,4-3 0 15,0 4 0-15,0-1 0 0,3 1 0 16,5-1 0-16,-4-3 0 15,0 0 0-15,0 4-1 16,-4-4 1-16,4 3 0 16,0-3 1-16,3-3-1 15,1-1 0-15,4 1 0 16,-4-4 0-16,4 3 0 16,-4 1 0-16,3-1 0 15,-3 4 0-15,-4-3 0 16,0 3 0-16,0 3 0 15,-4-3 1-15,0 4-2 16,-4-1 1-16,0 1 0 16,-4-4 1-16,-1 0-1 15,-3 0 0-15,0 0 1 16,0 0 0-16,0 0-1 16,-3 3 1-16,-1-3-1 15,0 0 1-15,-4 0-1 16,0 0 0-16,0 0 0 0,-4 0 0 15,0 0 0-15,0 0 0 16,0 0 0-16,0 0 0 16,0 0 0-16,-8-3 1 15,5 3-1-15,-1 0 0 16,0 0 0-16,0 0 1 16,4 0-1-16,0 3 0 15,0-3-1-15,4 4 1 16,0-4 0-16,0 0 0 0,-3 3-1 15,-1 1 1-15,4-1 0 16,0-3 0-16,0 4 0 16,0-4 0-16,0 0 0 15,4 0 0-15,-4 0 0 16,0 3 0-16,4-3 0 16,0 4 0-16,0-1-1 15,0-3 1-15,4 4-1 16,0-4 1-16,4 3-1 15,0 5 1-15,4-1-1 16,0-4 1-16,0 1 0 16,0-1 0-16,0 1-1 15,0-1 1-15,4-3 0 16,0 4 0-16,3-4 0 16,1-4 0-16,4 1 0 15,0-1 1-15,0-3-1 16,0 0 0-16,0-4 0 15,3 4 1-15,-7-7-1 0,-4 4 0 16,0 3 0-16,-4 0 1 16,-4 0-1-16,0-1 1 15,-4 1-1-15,-4 0 0 16,0 0 0-16,-4 4 1 16,0-1-1-16,-4 1 0 15,0-4 0-15,0-4 1 16,-7 4-1-16,3 0 0 15,0 0 0-15,0-4 0 0,0 8 0 16,0-4 0-16,0 7 0 16,0 0 0-16,1 0 0 15,-1 0 0-15,-4 0-1 16,0-4 1-16,0 4 0 16,4 0 0-16,0 0 0 15,1 0 0-15,-1 4-1 16,4-4 1-16,0 7-1 15,0 3 1-15,0-6 0 16,0 7 0-16,4-1-1 16,4 1 1-16,4-4-1 15,0 0 1-15,8 3-1 16,0 1 1-16,4-8-1 16,4 8 1-16,0-4 0 15,4 0 0-15,3-3-1 16,-3-1 1-16,0 1 0 15,0-4 0-15,4-7 0 16,0 0 1-16,-1 0-1 16,1 0 0-16,-4-4 0 15,0 0 1-15,0 1 0 16,-4-1 0-16,-5 1-1 16,5-1 0-16,-8-3 0 15,-8 3 1-15,0 4-1 16,-4 7 1-16,-12 0-1 15,5 4 0-15,-5 3 0 0,0 0 0 16,0 4 0-16,0-1 0 16,4 4 0-16,0-3 0 15,0 3 0-15,-4-4 0 16,9 1-1-16,-1-4 1 16,0 0 0-16,4 0 0 15,4 0-1-15,0-3 1 16,4-4 0-16,0 3 0 15,4-3-1-15,0-3 1 0,3-1 0 16,1 1 1-16,0-1-1 16,0 4 0-16,0-3 0 15,-4 3 0-15,0 0 0 16,-4 0 0-16,-4 0 0 16,0 0 0-16,-4 3 0 15,0-3 0-15,0 4 0 16,-4-1 1-16,0 4-1 15,0 0 0-15,4-3 0 16,0-1 0-16,4-3 0 16,0 0 0-16,0 0-1 15,8 0 1-15,4-3 0 16,0-4 0 0,12-4 0-1,-4 4 0-15,-1 0 0 16,1 4 0-16,-4-1 0 15,-4 1 0-15,0 6 0 16,-4 1 0-16,0-4 0 0,-4 3 0 16,0 1 0-16,-4-1 0 15,0 4 0-15,0-7 0 16,0 0 0-16,-4 0 0 16,0 0 0-16,0 4 0 15,0-1 0-15,0-3 1 16,0 4-1-16,0-4 0 15,0 0 0-15,-4 3 1 0,0 1-1 16,0-4 0-16,0 3 0 16,-4-3 0-16,-3 0 0 15,3 8 0-15,0-5 0 16,0-3 0-16,0 0 0 16,0 4 0-16,4-8 0 15,0 8 1-15,-4-4-1 16,4 0 0-16,0-4 0 15,0 1 1-15,0-5-1 16,1 8 0-16,-5-3-1 16,-4 3 1-16,0 0 0 15,0 0 0-15,-4-4 0 16,-4 4 0-16,4-7 0 16,-7 4 0-16,-1-1 0 15,0 1 0-15,4 3 0 16,1 0 0-16,3 0-1 15,0 3 1-15,0 1 0 16,4-1 0-16,0 4 0 0,8 0 0 16,0-7-1-16,4 8 1 15,0-5 0-15,4 1 0 16,4-1-1-16,4 1 1 16,0-1-1-16,4 4 1 15,4-3-1-15,4-1 1 16,4 4 0-16,4 4 0 15,-1-8-1-15,1 4 1 16,0-3 0-16,0 3 0 0,-1 0 0 16,-7 0 1-16,0-7-1 15,0 0 0-15,0 0 0 16,0-3 0-16,3-1-1 16,1 1 1-16,-4-1 0 15,0-3 0-15,0 7 0 0,0-4 0 16,-1 1 0-16,1-1 1 15,-4 4-1-15,0 0 1 16,-4-3-1-16,0-1 0 16,0 4 0-16,0 0 0 15,-4 0 0-15,0 0 0 16,0 0-1-16,-5 0 1 0,1 4 0 16,0-1 1-16,0 1-1 15,0-1 0-15,-4-3 0 16,0 4 0-16,0-4 0 15,0 0 1-15,0 0-1 16,0 0 0-16,0 0 0 16,0 0 1-16,0 0-1 15,-4 0 1-15,0-4-1 16,-4 1 0-16,1 3 0 16,-1 0 0-16,0-4 0 15,-4 4 0-15,0 0 0 16,0 0 0-16,-4 0 0 15,0-3 0-15,0-1 0 16,-4 4 0-16,5-3 0 16,-1-4 0-16,0 0 0 0,4 3 1 15,-4 1-1 1,0-1 0-16,0 1 0 16,0 3 1-16,1 0-1 0,3 3 0 15,-4-6 0-15,4-1 0 16,0 4-1-16,0-3 1 15,0 3 0-15,4-4 0 16,4 1-1-16,4-5 1 16,0 8-1-16,8-3 1 15,0-1-1-15,0 1 1 16,4-4 0-16,0 0 0 16,0 0-1-16,0 0 1 0,0 0 0 15,0 0 0-15,3-1 0 16,1 1 0-16,0-3 0 15,-4 3 0-15,0 7 0 16,-4-4 0-16,0 1 0 16,-4 3 0-16,-4 0 0 15,-4 0 1-15,0 3-1 16,-4 4 1-16,-4 0-1 16,0 0 0-16,0 0 0 15,0 4 0-15,0 0 0 16,0-1 0-16,1 1 0 15,-1-4 0-15,0 0 0 16,0-4 0-16,0 8 0 16,4-7 0-16,0-1-1 15,4 1 1-15,4-4-1 16,4 0 1-16,4 0 0 16,4 0 0-16,0-4 0 15,-4-3 0-15,4 4 0 0,0-5 0 16,-1 5-1-16,1-4 1 15,0 3 0-15,0 1 0 16,0-1 0-16,0 4 0 16,0-7 0-16,0 7 1 15,-4-3-1-15,0-1 1 16,0 1-1-16,0-1 1 16,-4-3-1-16,-4 7 1 15,0 0-1-15,3-11 1 0,1 8-1 16,-4-4 1-16,0 7-1 15,0-4 1-15,0 1-1 16,0-4 0-16,0 3 0 16,0 1 0-16,-4-1 0 15,4-3 0-15,-3 4 0 16,-1-4 0-16,0 3 0 16,4 4 0-16,-4 0 0 15,0-3 1-15,0 3-2 16,0-4 1-16,-4 8 0 15,0-4 0-15,0 3 0 16,-4 1 0-16,0 3 0 16,0 3 0-16,0-3 0 15,4-3 0-15,-4 3 0 16,1 0 0-16,-5 0 0 16,-4-4 0-16,0 8 0 15,-4-4 0-15,4 0 0 0,0 4 0 16,1-4 0-16,3 0 0 15,0-4 0-15,8 4 0 16,0-7 0-16,0 0 0 16,4 8-1-16,4-8 1 15,0 0 0-15,8 0 0 16,4-8-1-16,0 5 1 16,8-1 0-16,-4 1 0 15,3-4-1-15,1 0 1 0,0 3 0 16,-4-3 0-16,0 0-1 15,4 0 1-15,0-4 0 16,-1 8 0-16,1-8 0 16,4 1 0-16,0 3 0 15,0-4 0-15,-5 1 0 16,5 3 1-16,-8 3-1 16,-4-3 1-16,-4 3-1 15,-4 1 1-15,-4 3 0 16,0-7 0-16,-8 10-1 15,-4 1 0-15,0-4 0 16,-4 7 1-16,-7 0-1 16,3 0 0-16,0 7 0 15,0-3 0-15,4-1 0 16,0 1 1-16,0-1-1 16,1-2 0-16,-1-1-1 15,4-4 1-15,-4 1 0 16,4 3 0-16,4-4-1 0,0 1 1 15,4 3 0-15,0-4 0 16,4 1-1-16,0-1 1 16,4 1-1-16,0-4 1 15,4 0 0-15,4 0 0 16,0-7-1-16,-4 3 1 16,4-3 0-16,0 0 1 15,0-3-1-15,-1 3 0 16,1 0 0-16,0-1 0 0,0 1 0 15,0 0 0-15,0 0 0 16,-4 4 0-16,0-4 0 16,0 3 0-16,-4-3 0 15,-4 7 1-15,0 0-1 16,0 0 1-16,-4 0-1 16,0-7 1-16,-4 0-1 15,-4 4 1-15,0 3-1 16,0-4 0-16,0 4 0 15,0-7 0-15,0 7 0 16,1 0 0-16,-9 0 0 16,0 0 0-16,-4 0 0 15,0 0 0-15,0 7 0 16,1-3 0-16,-1-4 0 16,4 0 0-16,0 3 0 15,4 4 0-15,4-3-1 16,0-1 1-16,4 1-1 0,4 3 1 15,8-4-1-15,4 1 1 16,4-4 0-16,4 3 0 16,4 1 0-16,4-1 0 15,0-3-1-15,-1 0 1 16,1 0 0-16,-4-3 0 16,0 6-1-16,0-3 1 15,4-7 0-15,-1 4 0 16,1-4 0-16,0 0 0 0,0-4 0 15,0 4 1-15,-5-7-1 16,5 10 0-16,-8-6 0 16,-4 3 1-16,-4 0-1 15,0 0 1-15,-4-4-1 16,-4 4 1-16,-4 0-1 16,-4 3 1-16,-4 4-1 15,0 0 1-15,-4 0-1 16,-4 4 0-16,5-4 0 15,-1 7 0-15,0 0 0 16,0 4 0-16,0-1 0 16,4-3 0-16,0 0 0 15,0 0 0-15,4-3-1 16,-3 7 1-16,3-1 0 16,0-6 0-16,0 3-1 15,4 0 1-15,0 0-1 16,0 0 1-16,4 0 0 15,0-4 0-15,0 4-1 0,0-7 1 16,4 8 0-16,0-5 0 16,-4-3-1-16,4 7 1 15,0-3 0-15,0 3 0 16,0-4 0-16,-4-3 0 16,4 4 0-16,-4-4 0 15,0 0 0-15,4-4 0 16,11 1 0-1,1-1 0-15,0-6 0 16,4-5 1-16,0 8-2 16,4-7 1-16,0 4-6 15,-1 3 1-15</inkml:trace>
  <inkml:trace contextRef="#ctx0" brushRef="#br1" timeOffset="5140.69">913-174 11 0,'8'-3'5'0,"-8"6"1"0,0-3 6 15,0 0-10-15,4-3 0 16,-4 3 1-16,0 0 1 16,0 0-4-16,0 0 0 15,0 0 2-15,0 0 1 16,-4 0-1-16,0 0 1 16,0 0-2-16,0 0 0 15,-4 0-1-15,0 0 1 0,0 3 0 16,1 1 0-16,-5 3 0 15,0 0 0-15,0 3 0 16,-4 1 0-16,0 0 0 16,0 3 1-16,0 0-1 15,4 3 0-15,0 1-1 16,1 0 1-16,-1-1-1 16,0-3 0-16,4 4 0 15,0 3 0-15,0 0 0 16,4 1 1-16,0-5-1 15,0 1 0-15,4 3 1 16,0 0 0-16,0-3-1 16,4-4 1-16,0 0-1 15,0 4 0-15,4-1 0 16,4 1 1-16,0-4-1 16,0 0 1-16,7-3-1 0,-3-1 0 15,0-6 1-15,4 3 0 16,4-7-1-16,-4 3 1 15,4-6-1-15,-5-4 1 16,-3 0-1-16,0 0 1 16,0 0-1-16,0-7 1 15,-4-1-1-15,0 1 1 16,0-7-1-16,-1 4 1 16,1-8-1-16,0 0 1 15,0-3-1-15,0 10 1 0,4-3-1 16,-8-4 0-16,0 1 0 15,0-1 0-15,-4 0 0 16,0 1 0-16,-4 3 0 16,0-1 0-16,0 1 0 15,0 4 0-15,-4 6 0 16,0-3 1-16,0 3-1 16,-4 1 0-16,0-4 0 15,-4 7 0-15,4-8 0 16,0 8 0-16,0 0-1 15,0 0 1-15,0 7 0 16,-4 4 0-16,4-4-1 16,1 3 0-16,-5 1-3 15,4-4 0-15,0 3-7 16,0 4 1-16</inkml:trace>
  <inkml:trace contextRef="#ctx0" brushRef="#br1" timeOffset="5843.83">762 56 6 0,'-4'0'3'0,"4"0"16"0,0 0-8 16,0 0-10-16,0 0 1 15,4-7 1-15,4 7 0 16,-8 0-4-16,8-3 1 16,0 3 2-16,0 3 0 15,0-6 0-15,0 3 0 16,0 0-1-16,4 0 0 0,0 0 0 15,4 0 0-15,0-4-1 16,-1 4 1-16,-3-3-1 16,4-1 0-16,-4 1 0 15,-4 3 1-15,0 0-1 16,0 0 1-16,0 0-1 16,-8 0 1-16,4 0 0 15,-4 0 0-15,8 0-1 16,-8 0 0-16,8-4-6 15,-8 4 0-15,12-7-2 16,-1 7 0-16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02299" cy="351737"/>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1"/>
            <a:ext cx="4002299" cy="351737"/>
          </a:xfrm>
          <a:prstGeom prst="rect">
            <a:avLst/>
          </a:prstGeom>
        </p:spPr>
        <p:txBody>
          <a:bodyPr vert="horz" lIns="92830" tIns="46415" rIns="92830" bIns="46415" rtlCol="0"/>
          <a:lstStyle>
            <a:lvl1pPr algn="r">
              <a:defRPr sz="1200"/>
            </a:lvl1pPr>
          </a:lstStyle>
          <a:p>
            <a:fld id="{38FF8B69-9B2C-40B2-8F4A-12AD17161E55}" type="datetimeFigureOut">
              <a:rPr lang="en-US" smtClean="0"/>
              <a:t>7/16/2025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4"/>
            <a:ext cx="7388860" cy="2760346"/>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02299" cy="351736"/>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1736"/>
          </a:xfrm>
          <a:prstGeom prst="rect">
            <a:avLst/>
          </a:prstGeom>
        </p:spPr>
        <p:txBody>
          <a:bodyPr vert="horz" lIns="92830" tIns="46415" rIns="92830" bIns="46415" rtlCol="0" anchor="b"/>
          <a:lstStyle>
            <a:lvl1pPr algn="r">
              <a:defRPr sz="1200"/>
            </a:lvl1pPr>
          </a:lstStyle>
          <a:p>
            <a:fld id="{03AD8C18-3B4C-4233-9185-855B67907697}" type="slidenum">
              <a:rPr lang="en-US" smtClean="0"/>
              <a:t>‹#›</a:t>
            </a:fld>
            <a:endParaRPr lang="en-US"/>
          </a:p>
        </p:txBody>
      </p:sp>
    </p:spTree>
    <p:extLst>
      <p:ext uri="{BB962C8B-B14F-4D97-AF65-F5344CB8AC3E}">
        <p14:creationId xmlns:p14="http://schemas.microsoft.com/office/powerpoint/2010/main" val="42566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solidFill>
            <a:srgbClr val="FFFFFF"/>
          </a:solidFill>
          <a:ln/>
        </p:spPr>
      </p:sp>
      <p:sp>
        <p:nvSpPr>
          <p:cNvPr id="27651" name="Rectangle 3"/>
          <p:cNvSpPr>
            <a:spLocks noGrp="1" noChangeArrowheads="1"/>
          </p:cNvSpPr>
          <p:nvPr>
            <p:ph type="body" idx="1"/>
          </p:nvPr>
        </p:nvSpPr>
        <p:spPr>
          <a:solidFill>
            <a:srgbClr val="FFFFFF"/>
          </a:solidFill>
          <a:ln w="12700" cap="sq">
            <a:solidFill>
              <a:srgbClr val="000000"/>
            </a:solidFill>
            <a:miter lim="800000"/>
            <a:headEnd type="none" w="sm" len="sm"/>
            <a:tailEnd type="none" w="sm" len="sm"/>
          </a:ln>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3229614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14</a:t>
            </a:fld>
            <a:endParaRPr lang="en-US"/>
          </a:p>
        </p:txBody>
      </p:sp>
    </p:spTree>
    <p:extLst>
      <p:ext uri="{BB962C8B-B14F-4D97-AF65-F5344CB8AC3E}">
        <p14:creationId xmlns:p14="http://schemas.microsoft.com/office/powerpoint/2010/main" val="3861335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2</a:t>
            </a:fld>
            <a:endParaRPr lang="en-US"/>
          </a:p>
        </p:txBody>
      </p:sp>
    </p:spTree>
    <p:extLst>
      <p:ext uri="{BB962C8B-B14F-4D97-AF65-F5344CB8AC3E}">
        <p14:creationId xmlns:p14="http://schemas.microsoft.com/office/powerpoint/2010/main" val="21669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3</a:t>
            </a:fld>
            <a:endParaRPr lang="en-US"/>
          </a:p>
        </p:txBody>
      </p:sp>
    </p:spTree>
    <p:extLst>
      <p:ext uri="{BB962C8B-B14F-4D97-AF65-F5344CB8AC3E}">
        <p14:creationId xmlns:p14="http://schemas.microsoft.com/office/powerpoint/2010/main" val="323736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4</a:t>
            </a:fld>
            <a:endParaRPr lang="en-US"/>
          </a:p>
        </p:txBody>
      </p:sp>
    </p:spTree>
    <p:extLst>
      <p:ext uri="{BB962C8B-B14F-4D97-AF65-F5344CB8AC3E}">
        <p14:creationId xmlns:p14="http://schemas.microsoft.com/office/powerpoint/2010/main" val="2179255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5</a:t>
            </a:fld>
            <a:endParaRPr lang="en-US"/>
          </a:p>
        </p:txBody>
      </p:sp>
    </p:spTree>
    <p:extLst>
      <p:ext uri="{BB962C8B-B14F-4D97-AF65-F5344CB8AC3E}">
        <p14:creationId xmlns:p14="http://schemas.microsoft.com/office/powerpoint/2010/main" val="797754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9</a:t>
            </a:fld>
            <a:endParaRPr lang="en-US"/>
          </a:p>
        </p:txBody>
      </p:sp>
    </p:spTree>
    <p:extLst>
      <p:ext uri="{BB962C8B-B14F-4D97-AF65-F5344CB8AC3E}">
        <p14:creationId xmlns:p14="http://schemas.microsoft.com/office/powerpoint/2010/main" val="2219544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10</a:t>
            </a:fld>
            <a:endParaRPr lang="en-US"/>
          </a:p>
        </p:txBody>
      </p:sp>
    </p:spTree>
    <p:extLst>
      <p:ext uri="{BB962C8B-B14F-4D97-AF65-F5344CB8AC3E}">
        <p14:creationId xmlns:p14="http://schemas.microsoft.com/office/powerpoint/2010/main" val="3991268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12</a:t>
            </a:fld>
            <a:endParaRPr lang="en-US"/>
          </a:p>
        </p:txBody>
      </p:sp>
    </p:spTree>
    <p:extLst>
      <p:ext uri="{BB962C8B-B14F-4D97-AF65-F5344CB8AC3E}">
        <p14:creationId xmlns:p14="http://schemas.microsoft.com/office/powerpoint/2010/main" val="4008880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13</a:t>
            </a:fld>
            <a:endParaRPr lang="en-US"/>
          </a:p>
        </p:txBody>
      </p:sp>
    </p:spTree>
    <p:extLst>
      <p:ext uri="{BB962C8B-B14F-4D97-AF65-F5344CB8AC3E}">
        <p14:creationId xmlns:p14="http://schemas.microsoft.com/office/powerpoint/2010/main" val="1671084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71445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90995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493655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92013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874376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BA1683-9090-4C2B-91B1-44D14D0C610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275031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BA1683-9090-4C2B-91B1-44D14D0C6103}" type="datetimeFigureOut">
              <a:rPr lang="en-US" smtClean="0"/>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56628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BA1683-9090-4C2B-91B1-44D14D0C6103}" type="datetimeFigureOut">
              <a:rPr lang="en-US" smtClean="0"/>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416373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BA1683-9090-4C2B-91B1-44D14D0C6103}" type="datetimeFigureOut">
              <a:rPr lang="en-US" smtClean="0"/>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80287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BA1683-9090-4C2B-91B1-44D14D0C610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4113011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BA1683-9090-4C2B-91B1-44D14D0C610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06912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A1683-9090-4C2B-91B1-44D14D0C6103}" type="datetimeFigureOut">
              <a:rPr lang="en-US" smtClean="0"/>
              <a:t>7/16/2025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C159DB-7E66-403E-8224-4BB8BBFB32F2}" type="slidenum">
              <a:rPr lang="en-US" smtClean="0"/>
              <a:t>‹#›</a:t>
            </a:fld>
            <a:endParaRPr lang="en-US"/>
          </a:p>
        </p:txBody>
      </p:sp>
    </p:spTree>
    <p:extLst>
      <p:ext uri="{BB962C8B-B14F-4D97-AF65-F5344CB8AC3E}">
        <p14:creationId xmlns:p14="http://schemas.microsoft.com/office/powerpoint/2010/main" val="1067687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youtube.com/watch?v=vWjvP8PZSP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oleObject" Target="../embeddings/oleObject3.bin"/><Relationship Id="rId12"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7.xml"/><Relationship Id="rId11" Type="http://schemas.openxmlformats.org/officeDocument/2006/relationships/customXml" Target="../ink/ink1.xml"/><Relationship Id="rId10" Type="http://schemas.openxmlformats.org/officeDocument/2006/relationships/image" Target="../media/image13.wmf"/><Relationship Id="rId9" Type="http://schemas.openxmlformats.org/officeDocument/2006/relationships/oleObject" Target="../embeddings/oleObject2.bin"/><Relationship Id="rId14" Type="http://schemas.openxmlformats.org/officeDocument/2006/relationships/image" Target="../media/image14.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8.xml"/><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4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image" Target="../media/image48.png"/><Relationship Id="rId5" Type="http://schemas.openxmlformats.org/officeDocument/2006/relationships/image" Target="../media/image47.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slideLayout" Target="../slideLayouts/slideLayout7.xml"/><Relationship Id="rId1" Type="http://schemas.openxmlformats.org/officeDocument/2006/relationships/tags" Target="../tags/tag6.xml"/><Relationship Id="rId5" Type="http://schemas.openxmlformats.org/officeDocument/2006/relationships/image" Target="../media/image52.png"/><Relationship Id="rId4" Type="http://schemas.openxmlformats.org/officeDocument/2006/relationships/image" Target="../media/image51.pn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785611" y="862885"/>
            <a:ext cx="6340197" cy="646331"/>
          </a:xfrm>
          <a:prstGeom prst="rect">
            <a:avLst/>
          </a:prstGeom>
          <a:solidFill>
            <a:schemeClr val="accent4"/>
          </a:solidFill>
          <a:ln>
            <a:solidFill>
              <a:schemeClr val="accent2"/>
            </a:solid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Lecture 17: Linear momentum</a:t>
            </a:r>
          </a:p>
        </p:txBody>
      </p:sp>
      <p:sp>
        <p:nvSpPr>
          <p:cNvPr id="80899" name="Rectangle 3"/>
          <p:cNvSpPr>
            <a:spLocks noGrp="1" noChangeArrowheads="1"/>
          </p:cNvSpPr>
          <p:nvPr>
            <p:ph type="body" idx="1"/>
          </p:nvPr>
        </p:nvSpPr>
        <p:spPr>
          <a:xfrm>
            <a:off x="595513" y="1933979"/>
            <a:ext cx="8534400" cy="4080456"/>
          </a:xfrm>
        </p:spPr>
        <p:txBody>
          <a:bodyPr>
            <a:normAutofit lnSpcReduction="10000"/>
          </a:bodyPr>
          <a:lstStyle/>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Define impulse and linear momentum</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Systems of particles</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Conservation of linear momentum</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Explosions and collisions</a:t>
            </a:r>
          </a:p>
          <a:p>
            <a:pPr marL="0" indent="0">
              <a:lnSpc>
                <a:spcPct val="200000"/>
              </a:lnSpc>
              <a:buClr>
                <a:srgbClr val="D33325"/>
              </a:buClr>
              <a:buNone/>
            </a:pPr>
            <a:r>
              <a:rPr lang="en-US" altLang="en-US" sz="2400" dirty="0">
                <a:latin typeface="Arial" panose="020B0604020202020204" pitchFamily="34" charset="0"/>
                <a:cs typeface="Arial" panose="020B0604020202020204" pitchFamily="34" charset="0"/>
                <a:hlinkClick r:id="rId3"/>
              </a:rPr>
              <a:t>Cats playing with Newton's cradle</a:t>
            </a:r>
            <a:endParaRPr lang="en-US" altLang="en-US" sz="2400" dirty="0">
              <a:latin typeface="Arial" panose="020B0604020202020204" pitchFamily="34" charset="0"/>
              <a:cs typeface="Arial" panose="020B0604020202020204" pitchFamily="34" charset="0"/>
            </a:endParaRPr>
          </a:p>
          <a:p>
            <a:pPr marL="341313" indent="-341313">
              <a:lnSpc>
                <a:spcPct val="200000"/>
              </a:lnSpc>
              <a:buClr>
                <a:srgbClr val="D33325"/>
              </a:buClr>
              <a:buFontTx/>
              <a:buChar char="•"/>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316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1" y="716888"/>
            <a:ext cx="7278743"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Recipe for Momentum Problems</a:t>
            </a:r>
          </a:p>
        </p:txBody>
      </p:sp>
      <p:sp>
        <p:nvSpPr>
          <p:cNvPr id="3" name="Rectangle 2"/>
          <p:cNvSpPr/>
          <p:nvPr/>
        </p:nvSpPr>
        <p:spPr>
          <a:xfrm>
            <a:off x="755374" y="1573437"/>
            <a:ext cx="7951304" cy="3046988"/>
          </a:xfrm>
          <a:prstGeom prst="rect">
            <a:avLst/>
          </a:prstGeom>
        </p:spPr>
        <p:txBody>
          <a:bodyPr wrap="square">
            <a:spAutoFit/>
          </a:bodyPr>
          <a:lstStyle/>
          <a:p>
            <a:pPr marL="457200" indent="-457200">
              <a:buAutoNum type="arabicPeriod"/>
            </a:pPr>
            <a:r>
              <a:rPr lang="en-US" sz="2400" dirty="0"/>
              <a:t>Draw before and after sketch</a:t>
            </a:r>
          </a:p>
          <a:p>
            <a:pPr marL="457200" indent="-457200">
              <a:buAutoNum type="arabicPeriod"/>
            </a:pPr>
            <a:r>
              <a:rPr lang="en-US" sz="2400" dirty="0"/>
              <a:t>Label masses and draw momentum/velocity vectors</a:t>
            </a:r>
          </a:p>
          <a:p>
            <a:pPr marL="457200" indent="-457200">
              <a:buAutoNum type="arabicPeriod"/>
            </a:pPr>
            <a:r>
              <a:rPr lang="en-US" sz="2400" dirty="0"/>
              <a:t>Draw vector components</a:t>
            </a:r>
          </a:p>
          <a:p>
            <a:pPr marL="457200" indent="-457200">
              <a:buAutoNum type="arabicPeriod"/>
            </a:pPr>
            <a:r>
              <a:rPr lang="en-US" sz="2400" dirty="0"/>
              <a:t>Starting equation.</a:t>
            </a:r>
          </a:p>
          <a:p>
            <a:pPr marL="457200" indent="-457200">
              <a:buAutoNum type="arabicPeriod"/>
            </a:pPr>
            <a:r>
              <a:rPr lang="en-US" sz="2400" dirty="0"/>
              <a:t>Conservation of momentum if appropriate</a:t>
            </a:r>
          </a:p>
          <a:p>
            <a:pPr marL="457200" indent="-457200">
              <a:buAutoNum type="arabicPeriod"/>
            </a:pPr>
            <a:r>
              <a:rPr lang="en-US" sz="2400" dirty="0"/>
              <a:t>Sum initial and final momenta</a:t>
            </a:r>
          </a:p>
          <a:p>
            <a:pPr marL="457200" indent="-457200">
              <a:buAutoNum type="arabicPeriod"/>
            </a:pPr>
            <a:r>
              <a:rPr lang="en-US" sz="2400" dirty="0"/>
              <a:t>Express components</a:t>
            </a:r>
          </a:p>
          <a:p>
            <a:pPr marL="457200" indent="-457200">
              <a:buAutoNum type="arabicPeriod"/>
            </a:pPr>
            <a:r>
              <a:rPr lang="en-US" sz="2400" dirty="0"/>
              <a:t>Solve symbolically</a:t>
            </a:r>
          </a:p>
        </p:txBody>
      </p:sp>
    </p:spTree>
    <p:extLst>
      <p:ext uri="{BB962C8B-B14F-4D97-AF65-F5344CB8AC3E}">
        <p14:creationId xmlns:p14="http://schemas.microsoft.com/office/powerpoint/2010/main" val="1055935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Short collisions</a:t>
            </a:r>
          </a:p>
        </p:txBody>
      </p:sp>
      <mc:AlternateContent xmlns:mc="http://schemas.openxmlformats.org/markup-compatibility/2006" xmlns:a14="http://schemas.microsoft.com/office/drawing/2010/main">
        <mc:Choice Requires="a14">
          <p:sp>
            <p:nvSpPr>
              <p:cNvPr id="5" name="Rectangle 4"/>
              <p:cNvSpPr/>
              <p:nvPr/>
            </p:nvSpPr>
            <p:spPr>
              <a:xfrm>
                <a:off x="899704" y="1628782"/>
                <a:ext cx="7353143" cy="4199739"/>
              </a:xfrm>
              <a:prstGeom prst="rect">
                <a:avLst/>
              </a:prstGeom>
            </p:spPr>
            <p:txBody>
              <a:bodyPr wrap="square">
                <a:spAutoFit/>
              </a:bodyPr>
              <a:lstStyle/>
              <a:p>
                <a:r>
                  <a:rPr lang="en-US" sz="2400" dirty="0"/>
                  <a:t>If collision happens in very short time:</a:t>
                </a:r>
              </a:p>
              <a:p>
                <a:endParaRPr lang="en-US" sz="2400" dirty="0"/>
              </a:p>
              <a:p>
                <a:pPr marL="342900" indent="-342900">
                  <a:buFont typeface="Arial" panose="020B0604020202020204" pitchFamily="34" charset="0"/>
                  <a:buChar char="•"/>
                </a:pPr>
                <a:r>
                  <a:rPr lang="en-US" sz="2400" dirty="0"/>
                  <a:t>forces between colliding objects deliver dominating impulse</a:t>
                </a:r>
              </a:p>
              <a:p>
                <a:pPr marL="342900" indent="-342900">
                  <a:buFont typeface="Arial" panose="020B0604020202020204" pitchFamily="34" charset="0"/>
                  <a:buChar char="•"/>
                </a:pPr>
                <a:r>
                  <a:rPr lang="en-US" sz="2400" dirty="0"/>
                  <a:t>impulse due to external forces negligible</a:t>
                </a:r>
              </a:p>
              <a:p>
                <a:endParaRPr lang="en-US" sz="2400" dirty="0"/>
              </a:p>
              <a:p>
                <a:r>
                  <a:rPr lang="en-US" sz="2400" dirty="0"/>
                  <a:t>Example: car crash dominated by forces </a:t>
                </a:r>
                <a:r>
                  <a:rPr lang="en-US" sz="2400" dirty="0">
                    <a:solidFill>
                      <a:srgbClr val="FF0000"/>
                    </a:solidFill>
                  </a:rPr>
                  <a:t>between</a:t>
                </a:r>
                <a:r>
                  <a:rPr lang="en-US" sz="2400" dirty="0"/>
                  <a:t> the cars, effect of road friction negligible</a:t>
                </a:r>
              </a:p>
              <a:p>
                <a:r>
                  <a:rPr lang="en-US" sz="2400" b="1" dirty="0"/>
                  <a:t>  	</a:t>
                </a:r>
                <a14:m>
                  <m:oMath xmlns:m="http://schemas.openxmlformats.org/officeDocument/2006/math">
                    <m:sSub>
                      <m:sSubPr>
                        <m:ctrlPr>
                          <a:rPr lang="en-US" sz="2400" i="1" smtClean="0">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𝐽</m:t>
                            </m:r>
                          </m:e>
                        </m:acc>
                      </m:e>
                      <m:sub>
                        <m:r>
                          <a:rPr lang="en-US" sz="2400" i="1">
                            <a:latin typeface="Cambria Math" panose="02040503050406030204" pitchFamily="18" charset="0"/>
                          </a:rPr>
                          <m:t>𝑒𝑥𝑡</m:t>
                        </m:r>
                      </m:sub>
                    </m:sSub>
                    <m:r>
                      <a:rPr lang="en-US" sz="2400" i="1" smtClean="0">
                        <a:latin typeface="Cambria Math" panose="02040503050406030204" pitchFamily="18" charset="0"/>
                      </a:rPr>
                      <m:t>≈</m:t>
                    </m:r>
                    <m:r>
                      <a:rPr lang="en-US" sz="2400" b="0" i="1" smtClean="0">
                        <a:latin typeface="Cambria Math" panose="02040503050406030204" pitchFamily="18" charset="0"/>
                      </a:rPr>
                      <m:t>0</m:t>
                    </m:r>
                    <m:r>
                      <a:rPr lang="en-US" sz="2400" b="0" i="1" smtClean="0">
                        <a:latin typeface="Cambria Math" panose="02040503050406030204" pitchFamily="18" charset="0"/>
                        <a:ea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𝑖</m:t>
                        </m:r>
                      </m:sub>
                    </m:sSub>
                  </m:oMath>
                </a14:m>
                <a:endParaRPr lang="en-US" sz="2400" b="1" dirty="0"/>
              </a:p>
              <a:p>
                <a:r>
                  <a:rPr lang="en-US" sz="2400" dirty="0"/>
                  <a:t>We can determine momenta right after the collision, before the wrecks skid on the pavement.</a:t>
                </a:r>
                <a:r>
                  <a:rPr lang="en-US" dirty="0"/>
                  <a:t> </a:t>
                </a:r>
              </a:p>
            </p:txBody>
          </p:sp>
        </mc:Choice>
        <mc:Fallback xmlns="">
          <p:sp>
            <p:nvSpPr>
              <p:cNvPr id="5" name="Rectangle 4"/>
              <p:cNvSpPr>
                <a:spLocks noRot="1" noChangeAspect="1" noMove="1" noResize="1" noEditPoints="1" noAdjustHandles="1" noChangeArrowheads="1" noChangeShapeType="1" noTextEdit="1"/>
              </p:cNvSpPr>
              <p:nvPr/>
            </p:nvSpPr>
            <p:spPr>
              <a:xfrm>
                <a:off x="899704" y="1628782"/>
                <a:ext cx="7353143" cy="4199739"/>
              </a:xfrm>
              <a:prstGeom prst="rect">
                <a:avLst/>
              </a:prstGeom>
              <a:blipFill rotWithShape="0">
                <a:blip r:embed="rId3"/>
                <a:stretch>
                  <a:fillRect l="-1327" t="-1016" b="-33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Rectangle 3"/>
              <p:cNvSpPr/>
              <p:nvPr/>
            </p:nvSpPr>
            <p:spPr>
              <a:xfrm>
                <a:off x="7093333" y="1824916"/>
                <a:ext cx="1666162" cy="1280351"/>
              </a:xfrm>
              <a:prstGeom prst="rect">
                <a:avLst/>
              </a:prstGeom>
              <a:noFill/>
              <a:ln>
                <a:solidFill>
                  <a:schemeClr val="accent2"/>
                </a:solidFill>
              </a:ln>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𝐽</m:t>
                          </m:r>
                        </m:e>
                      </m:acc>
                      <m:r>
                        <a:rPr lang="en-US" sz="2400" i="1">
                          <a:latin typeface="Cambria Math" panose="02040503050406030204" pitchFamily="18" charset="0"/>
                        </a:rPr>
                        <m:t>=</m:t>
                      </m:r>
                      <m:nary>
                        <m:naryPr>
                          <m:limLoc m:val="undOvr"/>
                          <m:ctrlPr>
                            <a:rPr lang="en-US" sz="2400" i="1" smtClean="0">
                              <a:latin typeface="Cambria Math" panose="02040503050406030204" pitchFamily="18" charset="0"/>
                            </a:rPr>
                          </m:ctrlPr>
                        </m:naryPr>
                        <m:sub>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𝑖</m:t>
                              </m:r>
                            </m:sub>
                          </m:sSub>
                        </m:sub>
                        <m:sup>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𝑓</m:t>
                              </m:r>
                            </m:sub>
                          </m:sSub>
                        </m:sup>
                        <m:e>
                          <m:acc>
                            <m:accPr>
                              <m:chr m:val="⃗"/>
                              <m:ctrlPr>
                                <a:rPr lang="en-US" sz="2400" i="1">
                                  <a:latin typeface="Cambria Math" panose="02040503050406030204" pitchFamily="18" charset="0"/>
                                </a:rPr>
                              </m:ctrlPr>
                            </m:accPr>
                            <m:e>
                              <m:r>
                                <a:rPr lang="en-US" sz="2400" i="1">
                                  <a:latin typeface="Cambria Math" panose="02040503050406030204" pitchFamily="18" charset="0"/>
                                </a:rPr>
                                <m:t>𝐹</m:t>
                              </m:r>
                            </m:e>
                          </m:acc>
                          <m:r>
                            <a:rPr lang="en-US" sz="2400" i="1">
                              <a:latin typeface="Cambria Math" panose="02040503050406030204" pitchFamily="18" charset="0"/>
                            </a:rPr>
                            <m:t>𝑑𝑡</m:t>
                          </m:r>
                        </m:e>
                      </m:nary>
                    </m:oMath>
                  </m:oMathPara>
                </a14:m>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7093333" y="1824916"/>
                <a:ext cx="1666162" cy="1280351"/>
              </a:xfrm>
              <a:prstGeom prst="rect">
                <a:avLst/>
              </a:prstGeom>
              <a:blipFill rotWithShape="0">
                <a:blip r:embed="rId4"/>
                <a:stretch>
                  <a:fillRect/>
                </a:stretch>
              </a:blipFill>
              <a:ln>
                <a:solidFill>
                  <a:schemeClr val="accent2"/>
                </a:solidFill>
              </a:ln>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2769415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Example: Collision</a:t>
            </a:r>
          </a:p>
        </p:txBody>
      </p:sp>
      <mc:AlternateContent xmlns:mc="http://schemas.openxmlformats.org/markup-compatibility/2006" xmlns:a14="http://schemas.microsoft.com/office/drawing/2010/main">
        <mc:Choice Requires="a14">
          <p:sp>
            <p:nvSpPr>
              <p:cNvPr id="9" name="Rectangle 8"/>
              <p:cNvSpPr/>
              <p:nvPr/>
            </p:nvSpPr>
            <p:spPr>
              <a:xfrm>
                <a:off x="831434" y="1573437"/>
                <a:ext cx="7481132" cy="3046988"/>
              </a:xfrm>
              <a:prstGeom prst="rect">
                <a:avLst/>
              </a:prstGeom>
            </p:spPr>
            <p:txBody>
              <a:bodyPr wrap="square">
                <a:spAutoFit/>
              </a:bodyPr>
              <a:lstStyle/>
              <a:p>
                <a:pPr lvl="0" eaLnBrk="0" fontAlgn="base" hangingPunct="0">
                  <a:spcBef>
                    <a:spcPct val="0"/>
                  </a:spcBef>
                  <a:spcAft>
                    <a:spcPct val="0"/>
                  </a:spcAft>
                </a:pPr>
                <a:r>
                  <a:rPr lang="en-US" altLang="en-US" sz="2400" dirty="0">
                    <a:ea typeface="Calibri" panose="020F0502020204030204" pitchFamily="34" charset="0"/>
                    <a:cs typeface="Times New Roman" panose="02020603050405020304" pitchFamily="18" charset="0"/>
                  </a:rPr>
                  <a:t>A truck is moving with velocity </a:t>
                </a:r>
                <a14:m>
                  <m:oMath xmlns:m="http://schemas.openxmlformats.org/officeDocument/2006/math">
                    <m:r>
                      <a:rPr lang="en-US" altLang="en-US" sz="2400" i="1" dirty="0" smtClean="0">
                        <a:latin typeface="Cambria Math" panose="02040503050406030204" pitchFamily="18" charset="0"/>
                        <a:ea typeface="Calibri" panose="020F0502020204030204" pitchFamily="34" charset="0"/>
                        <a:cs typeface="Times New Roman" panose="02020603050405020304" pitchFamily="18" charset="0"/>
                      </a:rPr>
                      <m:t>𝑉</m:t>
                    </m:r>
                    <m:r>
                      <a:rPr lang="en-US" altLang="en-US" sz="2400" i="1" baseline="-30000" dirty="0">
                        <a:latin typeface="Cambria Math" panose="02040503050406030204" pitchFamily="18" charset="0"/>
                        <a:ea typeface="Calibri" panose="020F0502020204030204" pitchFamily="34" charset="0"/>
                        <a:cs typeface="Times New Roman" panose="02020603050405020304" pitchFamily="18" charset="0"/>
                      </a:rPr>
                      <m:t>𝑜</m:t>
                    </m:r>
                  </m:oMath>
                </a14:m>
                <a:r>
                  <a:rPr lang="en-US" altLang="en-US" sz="2400" dirty="0">
                    <a:ea typeface="Calibri" panose="020F0502020204030204" pitchFamily="34" charset="0"/>
                    <a:cs typeface="Times New Roman" panose="02020603050405020304" pitchFamily="18" charset="0"/>
                  </a:rPr>
                  <a:t> along the positive </a:t>
                </a:r>
                <a14:m>
                  <m:oMath xmlns:m="http://schemas.openxmlformats.org/officeDocument/2006/math">
                    <m:r>
                      <a:rPr lang="en-US" altLang="en-US" sz="2400" i="1" dirty="0" smtClean="0">
                        <a:latin typeface="Cambria Math" panose="02040503050406030204" pitchFamily="18" charset="0"/>
                        <a:ea typeface="Calibri" panose="020F0502020204030204" pitchFamily="34" charset="0"/>
                        <a:cs typeface="Times New Roman" panose="02020603050405020304" pitchFamily="18" charset="0"/>
                      </a:rPr>
                      <m:t>𝑥</m:t>
                    </m:r>
                  </m:oMath>
                </a14:m>
                <a:r>
                  <a:rPr lang="en-US" altLang="en-US" sz="2400" i="1" dirty="0">
                    <a:ea typeface="Calibri" panose="020F0502020204030204" pitchFamily="34" charset="0"/>
                    <a:cs typeface="Times New Roman" panose="02020603050405020304" pitchFamily="18" charset="0"/>
                  </a:rPr>
                  <a:t>-</a:t>
                </a:r>
                <a:r>
                  <a:rPr lang="en-US" altLang="en-US" sz="2400" dirty="0">
                    <a:ea typeface="Calibri" panose="020F0502020204030204" pitchFamily="34" charset="0"/>
                    <a:cs typeface="Times New Roman" panose="02020603050405020304" pitchFamily="18" charset="0"/>
                  </a:rPr>
                  <a:t>direction.  It is struck by a car which had been moving towards it at an angle </a:t>
                </a:r>
                <a:r>
                  <a:rPr lang="el-GR" altLang="en-US" sz="2400" i="1" dirty="0">
                    <a:ea typeface="Calibri" panose="020F0502020204030204" pitchFamily="34" charset="0"/>
                    <a:cs typeface="WP Greek Century" panose="05000000000000000000" pitchFamily="2" charset="2"/>
                  </a:rPr>
                  <a:t>θ</a:t>
                </a:r>
                <a:r>
                  <a:rPr lang="en-US" altLang="en-US" sz="2400" dirty="0">
                    <a:ea typeface="Calibri" panose="020F0502020204030204" pitchFamily="34" charset="0"/>
                    <a:cs typeface="Times New Roman" panose="02020603050405020304" pitchFamily="18" charset="0"/>
                  </a:rPr>
                  <a:t> with respect to the </a:t>
                </a:r>
                <a14:m>
                  <m:oMath xmlns:m="http://schemas.openxmlformats.org/officeDocument/2006/math">
                    <m:r>
                      <a:rPr lang="en-US" altLang="en-US" sz="2400" i="1" dirty="0" smtClean="0">
                        <a:latin typeface="Cambria Math" panose="02040503050406030204" pitchFamily="18" charset="0"/>
                        <a:ea typeface="Calibri" panose="020F0502020204030204" pitchFamily="34" charset="0"/>
                        <a:cs typeface="Times New Roman" panose="02020603050405020304" pitchFamily="18" charset="0"/>
                      </a:rPr>
                      <m:t>𝑥</m:t>
                    </m:r>
                  </m:oMath>
                </a14:m>
                <a:r>
                  <a:rPr lang="en-US" altLang="en-US" sz="2400" i="1" dirty="0">
                    <a:ea typeface="Calibri" panose="020F0502020204030204" pitchFamily="34" charset="0"/>
                    <a:cs typeface="Times New Roman" panose="02020603050405020304" pitchFamily="18" charset="0"/>
                  </a:rPr>
                  <a:t>-</a:t>
                </a:r>
                <a:r>
                  <a:rPr lang="en-US" altLang="en-US" sz="2400" dirty="0">
                    <a:ea typeface="Calibri" panose="020F0502020204030204" pitchFamily="34" charset="0"/>
                    <a:cs typeface="Times New Roman" panose="02020603050405020304" pitchFamily="18" charset="0"/>
                  </a:rPr>
                  <a:t>axis.  As a result of the collision, the car is brought to a stop, and the truck is moving in the negative </a:t>
                </a:r>
                <a14:m>
                  <m:oMath xmlns:m="http://schemas.openxmlformats.org/officeDocument/2006/math">
                    <m:r>
                      <a:rPr lang="en-US" altLang="en-US" sz="2400" i="1" dirty="0" smtClean="0">
                        <a:latin typeface="Cambria Math" panose="02040503050406030204" pitchFamily="18" charset="0"/>
                        <a:ea typeface="Calibri" panose="020F0502020204030204" pitchFamily="34" charset="0"/>
                        <a:cs typeface="Times New Roman" panose="02020603050405020304" pitchFamily="18" charset="0"/>
                      </a:rPr>
                      <m:t>𝑦</m:t>
                    </m:r>
                  </m:oMath>
                </a14:m>
                <a:r>
                  <a:rPr lang="en-US" altLang="en-US" sz="2400" dirty="0">
                    <a:ea typeface="Calibri" panose="020F0502020204030204" pitchFamily="34" charset="0"/>
                    <a:cs typeface="Times New Roman" panose="02020603050405020304" pitchFamily="18" charset="0"/>
                  </a:rPr>
                  <a:t>-direction. The truck is twice as heavy as the car.</a:t>
                </a:r>
                <a:endParaRPr lang="en-US" altLang="en-US" sz="2400" dirty="0"/>
              </a:p>
              <a:p>
                <a:pPr lvl="0" eaLnBrk="0" fontAlgn="base" hangingPunct="0">
                  <a:spcBef>
                    <a:spcPct val="0"/>
                  </a:spcBef>
                  <a:spcAft>
                    <a:spcPct val="0"/>
                  </a:spcAft>
                </a:pPr>
                <a:r>
                  <a:rPr lang="en-US" altLang="en-US" sz="2400" dirty="0">
                    <a:ea typeface="Calibri" panose="020F0502020204030204" pitchFamily="34" charset="0"/>
                    <a:cs typeface="Times New Roman" panose="02020603050405020304" pitchFamily="18" charset="0"/>
                  </a:rPr>
                  <a:t>Derive an expression for the speed </a:t>
                </a:r>
                <a14:m>
                  <m:oMath xmlns:m="http://schemas.openxmlformats.org/officeDocument/2006/math">
                    <m:r>
                      <a:rPr lang="en-US" altLang="en-US" sz="2400" i="1" dirty="0" smtClean="0">
                        <a:latin typeface="Cambria Math" panose="02040503050406030204" pitchFamily="18" charset="0"/>
                        <a:ea typeface="Calibri" panose="020F0502020204030204" pitchFamily="34" charset="0"/>
                        <a:cs typeface="Times New Roman" panose="02020603050405020304" pitchFamily="18" charset="0"/>
                      </a:rPr>
                      <m:t>𝑉</m:t>
                    </m:r>
                    <m:r>
                      <a:rPr lang="en-US" altLang="en-US" sz="2400" i="1" baseline="-30000" dirty="0" err="1">
                        <a:latin typeface="Cambria Math" panose="02040503050406030204" pitchFamily="18" charset="0"/>
                        <a:ea typeface="Calibri" panose="020F0502020204030204" pitchFamily="34" charset="0"/>
                        <a:cs typeface="Times New Roman" panose="02020603050405020304" pitchFamily="18" charset="0"/>
                      </a:rPr>
                      <m:t>𝑓</m:t>
                    </m:r>
                    <m:r>
                      <a:rPr lang="en-US" altLang="en-US" sz="2400" i="1" dirty="0">
                        <a:latin typeface="Cambria Math" panose="02040503050406030204" pitchFamily="18" charset="0"/>
                        <a:ea typeface="Calibri" panose="020F0502020204030204" pitchFamily="34" charset="0"/>
                        <a:cs typeface="Times New Roman" panose="02020603050405020304" pitchFamily="18" charset="0"/>
                      </a:rPr>
                      <m:t> </m:t>
                    </m:r>
                  </m:oMath>
                </a14:m>
                <a:r>
                  <a:rPr lang="en-US" altLang="en-US" sz="2400" dirty="0">
                    <a:ea typeface="Calibri" panose="020F0502020204030204" pitchFamily="34" charset="0"/>
                    <a:cs typeface="Times New Roman" panose="02020603050405020304" pitchFamily="18" charset="0"/>
                  </a:rPr>
                  <a:t> of the truck immediately after the collision</a:t>
                </a:r>
                <a:endParaRPr lang="en-US" altLang="en-US" sz="2400" dirty="0"/>
              </a:p>
            </p:txBody>
          </p:sp>
        </mc:Choice>
        <mc:Fallback xmlns="">
          <p:sp>
            <p:nvSpPr>
              <p:cNvPr id="9" name="Rectangle 8"/>
              <p:cNvSpPr>
                <a:spLocks noRot="1" noChangeAspect="1" noMove="1" noResize="1" noEditPoints="1" noAdjustHandles="1" noChangeArrowheads="1" noChangeShapeType="1" noTextEdit="1"/>
              </p:cNvSpPr>
              <p:nvPr/>
            </p:nvSpPr>
            <p:spPr>
              <a:xfrm>
                <a:off x="831434" y="1573437"/>
                <a:ext cx="7481132" cy="3046988"/>
              </a:xfrm>
              <a:prstGeom prst="rect">
                <a:avLst/>
              </a:prstGeom>
              <a:blipFill rotWithShape="0">
                <a:blip r:embed="rId8"/>
                <a:stretch>
                  <a:fillRect l="-1221" t="-1400" r="-1547" b="-3800"/>
                </a:stretch>
              </a:blipFill>
            </p:spPr>
            <p:txBody>
              <a:bodyPr/>
              <a:lstStyle/>
              <a:p>
                <a:r>
                  <a:rPr lang="en-US">
                    <a:noFill/>
                  </a:rPr>
                  <a:t> </a:t>
                </a:r>
              </a:p>
            </p:txBody>
          </p:sp>
        </mc:Fallback>
      </mc:AlternateContent>
      <p:graphicFrame>
        <p:nvGraphicFramePr>
          <p:cNvPr id="4" name="Object 3" descr="A truck is moving with velocity 𝑉𝑜 along the positive 𝑥-direction.  It is struck by a car which had been moving towards it at an angle theta with respect to the 𝑥-axis."/>
          <p:cNvGraphicFramePr>
            <a:graphicFrameLocks noChangeAspect="1"/>
          </p:cNvGraphicFramePr>
          <p:nvPr>
            <p:extLst>
              <p:ext uri="{D42A27DB-BD31-4B8C-83A1-F6EECF244321}">
                <p14:modId xmlns:p14="http://schemas.microsoft.com/office/powerpoint/2010/main" val="892865155"/>
              </p:ext>
            </p:extLst>
          </p:nvPr>
        </p:nvGraphicFramePr>
        <p:xfrm>
          <a:off x="970612" y="4620425"/>
          <a:ext cx="3027363" cy="2033587"/>
        </p:xfrm>
        <a:graphic>
          <a:graphicData uri="http://schemas.openxmlformats.org/presentationml/2006/ole">
            <mc:AlternateContent xmlns:mc="http://schemas.openxmlformats.org/markup-compatibility/2006">
              <mc:Choice xmlns:v="urn:schemas-microsoft-com:vml" Requires="v">
                <p:oleObj name="Drawing" r:id="rId9" imgW="3609975" imgH="2428875" progId="Presentations.Drawing.14">
                  <p:embed/>
                </p:oleObj>
              </mc:Choice>
              <mc:Fallback>
                <p:oleObj name="Drawing" r:id="rId9" imgW="3609975" imgH="2428875" progId="Presentations.Drawing.14">
                  <p:embed/>
                  <p:pic>
                    <p:nvPicPr>
                      <p:cNvPr id="4" name="Object 3" descr="A truck is moving with velocity 𝑉𝑜 along the positive 𝑥-direction.  It is struck by a car which had been moving towards it at an angle theta with respect to the 𝑥-axis"/>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0612" y="4620425"/>
                        <a:ext cx="3027363" cy="2033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xmlns:p14="http://schemas.microsoft.com/office/powerpoint/2010/main">
        <mc:Choice Requires="p14">
          <p:contentPart p14:bwMode="auto" r:id="rId11">
            <p14:nvContentPartPr>
              <p14:cNvPr id="8" name="Ink 7" descr="&quot;theta&quot;"/>
              <p14:cNvContentPartPr/>
              <p14:nvPr/>
            </p14:nvContentPartPr>
            <p14:xfrm>
              <a:off x="2859100" y="5373280"/>
              <a:ext cx="397800" cy="227160"/>
            </p14:xfrm>
          </p:contentPart>
        </mc:Choice>
        <mc:Fallback xmlns="">
          <p:pic>
            <p:nvPicPr>
              <p:cNvPr id="8" name="Ink 7" descr="&quot;theta&quot;"/>
              <p:cNvPicPr/>
              <p:nvPr/>
            </p:nvPicPr>
            <p:blipFill>
              <a:blip r:embed="rId12"/>
              <a:stretch>
                <a:fillRect/>
              </a:stretch>
            </p:blipFill>
            <p:spPr>
              <a:xfrm>
                <a:off x="2841100" y="5355280"/>
                <a:ext cx="433440" cy="262800"/>
              </a:xfrm>
              <a:prstGeom prst="rect">
                <a:avLst/>
              </a:prstGeom>
            </p:spPr>
          </p:pic>
        </mc:Fallback>
      </mc:AlternateContent>
      <p:graphicFrame>
        <p:nvGraphicFramePr>
          <p:cNvPr id="6" name="Object 5" descr="A coordinate system labeled &quot;after the collision&quot;"/>
          <p:cNvGraphicFramePr>
            <a:graphicFrameLocks noChangeAspect="1"/>
          </p:cNvGraphicFramePr>
          <p:nvPr/>
        </p:nvGraphicFramePr>
        <p:xfrm>
          <a:off x="4731026" y="4620425"/>
          <a:ext cx="2914650" cy="1962150"/>
        </p:xfrm>
        <a:graphic>
          <a:graphicData uri="http://schemas.openxmlformats.org/presentationml/2006/ole">
            <mc:AlternateContent xmlns:mc="http://schemas.openxmlformats.org/markup-compatibility/2006">
              <mc:Choice xmlns:v="urn:schemas-microsoft-com:vml" Requires="v">
                <p:oleObj name="Drawing" r:id="rId13" imgW="3609975" imgH="2428875" progId="Presentations.Drawing.14">
                  <p:embed/>
                </p:oleObj>
              </mc:Choice>
              <mc:Fallback>
                <p:oleObj name="Drawing" r:id="rId13" imgW="3609975" imgH="2428875" progId="Presentations.Drawing.14">
                  <p:embed/>
                  <p:pic>
                    <p:nvPicPr>
                      <p:cNvPr id="6" name="Object 5" descr="A coordinate system labeled &quot;after the collision&quot;"/>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31026" y="4620425"/>
                        <a:ext cx="2914650" cy="1962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795300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Energy in collisions</a:t>
            </a:r>
          </a:p>
        </p:txBody>
      </p:sp>
      <mc:AlternateContent xmlns:mc="http://schemas.openxmlformats.org/markup-compatibility/2006" xmlns:a14="http://schemas.microsoft.com/office/drawing/2010/main">
        <mc:Choice Requires="a14">
          <p:sp>
            <p:nvSpPr>
              <p:cNvPr id="5" name="Rectangle 4"/>
              <p:cNvSpPr/>
              <p:nvPr/>
            </p:nvSpPr>
            <p:spPr>
              <a:xfrm>
                <a:off x="769699" y="1343045"/>
                <a:ext cx="7844293" cy="4607223"/>
              </a:xfrm>
              <a:prstGeom prst="rect">
                <a:avLst/>
              </a:prstGeom>
            </p:spPr>
            <p:txBody>
              <a:bodyPr wrap="square">
                <a:spAutoFit/>
              </a:bodyPr>
              <a:lstStyle/>
              <a:p>
                <a:r>
                  <a:rPr lang="en-US" sz="2400" dirty="0"/>
                  <a:t>In a quick collision:</a:t>
                </a:r>
              </a:p>
              <a:p>
                <a:endParaRPr lang="en-US" sz="2400" dirty="0"/>
              </a:p>
              <a:p>
                <a:pPr marL="342900" indent="-342900">
                  <a:buFont typeface="Arial" panose="020B0604020202020204" pitchFamily="34" charset="0"/>
                  <a:buChar char="•"/>
                </a:pPr>
                <a:r>
                  <a:rPr lang="en-US" sz="2400" dirty="0"/>
                  <a:t>total linear momentum is conserved </a:t>
                </a:r>
                <a14:m>
                  <m:oMath xmlns:m="http://schemas.openxmlformats.org/officeDocument/2006/math">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𝑖</m:t>
                        </m:r>
                      </m:sub>
                    </m:sSub>
                  </m:oMath>
                </a14:m>
                <a:endParaRPr lang="en-US" sz="2400" dirty="0"/>
              </a:p>
              <a:p>
                <a:pPr marL="342900" indent="-342900">
                  <a:buFont typeface="Arial" panose="020B0604020202020204" pitchFamily="34" charset="0"/>
                  <a:buChar char="•"/>
                </a:pPr>
                <a:r>
                  <a:rPr lang="en-US" sz="2400" dirty="0"/>
                  <a:t>total mechanical energy is usually </a:t>
                </a:r>
                <a:r>
                  <a:rPr lang="en-US" sz="2400" b="1" dirty="0"/>
                  <a:t>NOT</a:t>
                </a:r>
                <a:r>
                  <a:rPr lang="en-US" sz="2400" dirty="0"/>
                  <a:t> conserved </a:t>
                </a:r>
              </a:p>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𝐸</m:t>
                      </m:r>
                      <m:r>
                        <a:rPr lang="en-US" sz="2400" b="1" i="1" baseline="-25000" dirty="0" err="1">
                          <a:latin typeface="Cambria Math" panose="02040503050406030204" pitchFamily="18" charset="0"/>
                        </a:rPr>
                        <m:t>𝒇</m:t>
                      </m:r>
                      <m:r>
                        <a:rPr lang="en-US" sz="2400" i="1" dirty="0">
                          <a:latin typeface="Cambria Math" panose="02040503050406030204" pitchFamily="18" charset="0"/>
                        </a:rPr>
                        <m:t> </m:t>
                      </m:r>
                      <m:r>
                        <a:rPr lang="en-US" sz="2400" b="1" i="1" dirty="0">
                          <a:latin typeface="Cambria Math" panose="02040503050406030204" pitchFamily="18" charset="0"/>
                        </a:rPr>
                        <m:t>≠</m:t>
                      </m:r>
                      <m:r>
                        <a:rPr lang="en-US" sz="2400" i="1" dirty="0">
                          <a:latin typeface="Cambria Math" panose="02040503050406030204" pitchFamily="18" charset="0"/>
                        </a:rPr>
                        <m:t> </m:t>
                      </m:r>
                      <m:r>
                        <a:rPr lang="en-US" sz="2400" i="1" dirty="0" err="1">
                          <a:latin typeface="Cambria Math" panose="02040503050406030204" pitchFamily="18" charset="0"/>
                        </a:rPr>
                        <m:t>𝐸</m:t>
                      </m:r>
                      <m:r>
                        <a:rPr lang="en-US" sz="2400" b="1" i="1" baseline="-25000" dirty="0" err="1">
                          <a:latin typeface="Cambria Math" panose="02040503050406030204" pitchFamily="18" charset="0"/>
                        </a:rPr>
                        <m:t>𝒊</m:t>
                      </m:r>
                      <m:r>
                        <a:rPr lang="en-US" sz="2400" b="1" i="1" baseline="-25000" dirty="0">
                          <a:latin typeface="Cambria Math" panose="02040503050406030204" pitchFamily="18" charset="0"/>
                        </a:rPr>
                        <m:t> </m:t>
                      </m:r>
                      <m:r>
                        <a:rPr lang="en-US" sz="2400" i="1" dirty="0">
                          <a:latin typeface="Cambria Math" panose="02040503050406030204" pitchFamily="18" charset="0"/>
                        </a:rPr>
                        <m:t> </m:t>
                      </m:r>
                    </m:oMath>
                  </m:oMathPara>
                </a14:m>
                <a:endParaRPr lang="en-US" sz="2400" dirty="0"/>
              </a:p>
              <a:p>
                <a:r>
                  <a:rPr lang="en-US" sz="2400" dirty="0"/>
                  <a:t>because non-conservative forces act (deforming metal)</a:t>
                </a:r>
              </a:p>
              <a:p>
                <a:endParaRPr lang="en-US" sz="2400" dirty="0"/>
              </a:p>
              <a:p>
                <a:r>
                  <a:rPr lang="en-US" sz="2400" dirty="0"/>
                  <a:t>➡ </a:t>
                </a:r>
                <a:r>
                  <a:rPr lang="en-US" sz="2400" dirty="0">
                    <a:solidFill>
                      <a:srgbClr val="FF0000"/>
                    </a:solidFill>
                  </a:rPr>
                  <a:t>Inelastic </a:t>
                </a:r>
                <a:r>
                  <a:rPr lang="en-US" sz="2400" dirty="0"/>
                  <a:t>collision</a:t>
                </a:r>
              </a:p>
              <a:p>
                <a:endParaRPr lang="en-US" sz="2400" dirty="0">
                  <a:solidFill>
                    <a:srgbClr val="FF0000"/>
                  </a:solidFill>
                </a:endParaRPr>
              </a:p>
              <a:p>
                <a:r>
                  <a:rPr lang="en-US" sz="2400" dirty="0">
                    <a:solidFill>
                      <a:srgbClr val="FF0000"/>
                    </a:solidFill>
                  </a:rPr>
                  <a:t>Perfectly inelastic</a:t>
                </a:r>
                <a:r>
                  <a:rPr lang="en-US" sz="2400" dirty="0"/>
                  <a:t>: objects stick together after collision</a:t>
                </a:r>
              </a:p>
              <a:p>
                <a:endParaRPr lang="en-US" sz="2400" dirty="0"/>
              </a:p>
              <a:p>
                <a:r>
                  <a:rPr lang="en-US" sz="2400" dirty="0">
                    <a:solidFill>
                      <a:srgbClr val="FF0000"/>
                    </a:solidFill>
                  </a:rPr>
                  <a:t>Elastic</a:t>
                </a:r>
                <a:r>
                  <a:rPr lang="en-US" sz="2400" dirty="0"/>
                  <a:t> collision: mechanical energy is conserved</a:t>
                </a:r>
              </a:p>
            </p:txBody>
          </p:sp>
        </mc:Choice>
        <mc:Fallback xmlns="">
          <p:sp>
            <p:nvSpPr>
              <p:cNvPr id="5" name="Rectangle 4"/>
              <p:cNvSpPr>
                <a:spLocks noRot="1" noChangeAspect="1" noMove="1" noResize="1" noEditPoints="1" noAdjustHandles="1" noChangeArrowheads="1" noChangeShapeType="1" noTextEdit="1"/>
              </p:cNvSpPr>
              <p:nvPr/>
            </p:nvSpPr>
            <p:spPr>
              <a:xfrm>
                <a:off x="769699" y="1343045"/>
                <a:ext cx="7844293" cy="4607223"/>
              </a:xfrm>
              <a:prstGeom prst="rect">
                <a:avLst/>
              </a:prstGeom>
              <a:blipFill rotWithShape="0">
                <a:blip r:embed="rId4"/>
                <a:stretch>
                  <a:fillRect l="-1166" t="-926" b="-2116"/>
                </a:stretch>
              </a:blipFill>
            </p:spPr>
            <p:txBody>
              <a:bodyPr/>
              <a:lstStyle/>
              <a:p>
                <a:r>
                  <a:rPr lang="en-US">
                    <a:noFill/>
                  </a:rPr>
                  <a:t> </a:t>
                </a:r>
              </a:p>
            </p:txBody>
          </p:sp>
        </mc:Fallback>
      </mc:AlternateContent>
      <p:sp>
        <p:nvSpPr>
          <p:cNvPr id="2" name="Rectangle 1"/>
          <p:cNvSpPr/>
          <p:nvPr/>
        </p:nvSpPr>
        <p:spPr>
          <a:xfrm>
            <a:off x="769699" y="6130478"/>
            <a:ext cx="6532622" cy="369332"/>
          </a:xfrm>
          <a:prstGeom prst="rect">
            <a:avLst/>
          </a:prstGeom>
        </p:spPr>
        <p:txBody>
          <a:bodyPr wrap="square">
            <a:spAutoFit/>
          </a:bodyPr>
          <a:lstStyle/>
          <a:p>
            <a:r>
              <a:rPr lang="en-US" dirty="0">
                <a:solidFill>
                  <a:srgbClr val="0070C0"/>
                </a:solidFill>
              </a:rPr>
              <a:t>Demo: Elastic and inelastic 1-D collisions on air track</a:t>
            </a:r>
          </a:p>
        </p:txBody>
      </p:sp>
    </p:spTree>
    <p:custDataLst>
      <p:tags r:id="rId1"/>
    </p:custDataLst>
    <p:extLst>
      <p:ext uri="{BB962C8B-B14F-4D97-AF65-F5344CB8AC3E}">
        <p14:creationId xmlns:p14="http://schemas.microsoft.com/office/powerpoint/2010/main" val="3922401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Fractional change of kinetic energy</a:t>
            </a:r>
          </a:p>
        </p:txBody>
      </p:sp>
      <mc:AlternateContent xmlns:mc="http://schemas.openxmlformats.org/markup-compatibility/2006" xmlns:a14="http://schemas.microsoft.com/office/drawing/2010/main">
        <mc:Choice Requires="a14">
          <p:sp>
            <p:nvSpPr>
              <p:cNvPr id="5" name="Rectangle 4"/>
              <p:cNvSpPr/>
              <p:nvPr/>
            </p:nvSpPr>
            <p:spPr>
              <a:xfrm>
                <a:off x="539750" y="1523255"/>
                <a:ext cx="8177273" cy="3072701"/>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𝐾</m:t>
                          </m:r>
                        </m:num>
                        <m:den>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𝐾</m:t>
                              </m:r>
                            </m:e>
                            <m:sub>
                              <m:r>
                                <a:rPr lang="en-US" sz="2400" b="0" i="1" smtClean="0">
                                  <a:latin typeface="Cambria Math" panose="02040503050406030204" pitchFamily="18" charset="0"/>
                                </a:rPr>
                                <m:t>𝑖</m:t>
                              </m:r>
                            </m:sub>
                          </m:sSub>
                        </m:den>
                      </m:f>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𝐾</m:t>
                              </m:r>
                            </m:e>
                            <m:sub>
                              <m:r>
                                <a:rPr lang="en-US" sz="2400" b="0" i="1" smtClean="0">
                                  <a:latin typeface="Cambria Math" panose="02040503050406030204" pitchFamily="18" charset="0"/>
                                </a:rPr>
                                <m:t>𝑓</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𝐾</m:t>
                              </m:r>
                            </m:e>
                            <m:sub>
                              <m:r>
                                <a:rPr lang="en-US" sz="2400" i="1">
                                  <a:latin typeface="Cambria Math" panose="02040503050406030204" pitchFamily="18" charset="0"/>
                                </a:rPr>
                                <m:t>𝑖</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𝐾</m:t>
                              </m:r>
                            </m:e>
                            <m:sub>
                              <m:r>
                                <a:rPr lang="en-US" sz="2400" i="1">
                                  <a:latin typeface="Cambria Math" panose="02040503050406030204" pitchFamily="18" charset="0"/>
                                </a:rPr>
                                <m:t>𝑖</m:t>
                              </m:r>
                            </m:sub>
                          </m:sSub>
                        </m:den>
                      </m:f>
                      <m:r>
                        <a:rPr lang="en-US" sz="2400" b="0" i="1" smtClean="0">
                          <a:latin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𝐾</m:t>
                              </m:r>
                            </m:e>
                            <m:sub>
                              <m:r>
                                <a:rPr lang="en-US" sz="2400" i="1">
                                  <a:latin typeface="Cambria Math" panose="02040503050406030204" pitchFamily="18" charset="0"/>
                                </a:rPr>
                                <m:t>𝑓</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𝐾</m:t>
                              </m:r>
                            </m:e>
                            <m:sub>
                              <m:r>
                                <a:rPr lang="en-US" sz="2400" i="1">
                                  <a:latin typeface="Cambria Math" panose="02040503050406030204" pitchFamily="18" charset="0"/>
                                </a:rPr>
                                <m:t>𝑖</m:t>
                              </m:r>
                            </m:sub>
                          </m:sSub>
                        </m:den>
                      </m:f>
                      <m:r>
                        <a:rPr lang="en-US" sz="2400" b="0" i="1" smtClean="0">
                          <a:latin typeface="Cambria Math" panose="02040503050406030204" pitchFamily="18" charset="0"/>
                        </a:rPr>
                        <m:t>−1</m:t>
                      </m:r>
                    </m:oMath>
                  </m:oMathPara>
                </a14:m>
                <a:endParaRPr lang="en-US" sz="2400" dirty="0"/>
              </a:p>
              <a:p>
                <a:endParaRPr lang="en-US" sz="2400" dirty="0"/>
              </a:p>
              <a:p>
                <a:endParaRPr lang="en-US" sz="2400" dirty="0"/>
              </a:p>
              <a:p>
                <a:r>
                  <a:rPr lang="en-US" sz="2400" dirty="0"/>
                  <a:t>Inelastic collisions: loss of kinetic energy (deformation </a:t>
                </a:r>
                <a:r>
                  <a:rPr lang="en-US" sz="2400" dirty="0" err="1"/>
                  <a:t>etc</a:t>
                </a:r>
                <a:r>
                  <a:rPr lang="en-US" sz="2400" dirty="0"/>
                  <a:t>)</a:t>
                </a:r>
              </a:p>
              <a:p>
                <a:endParaRPr lang="en-US" sz="2400" dirty="0"/>
              </a:p>
              <a:p>
                <a:r>
                  <a:rPr lang="en-US" sz="2400" dirty="0"/>
                  <a:t>Explosion: chemical energy is released and converted into kinetic energy </a:t>
                </a:r>
              </a:p>
            </p:txBody>
          </p:sp>
        </mc:Choice>
        <mc:Fallback xmlns="">
          <p:sp>
            <p:nvSpPr>
              <p:cNvPr id="5" name="Rectangle 4"/>
              <p:cNvSpPr>
                <a:spLocks noRot="1" noChangeAspect="1" noMove="1" noResize="1" noEditPoints="1" noAdjustHandles="1" noChangeArrowheads="1" noChangeShapeType="1" noTextEdit="1"/>
              </p:cNvSpPr>
              <p:nvPr/>
            </p:nvSpPr>
            <p:spPr>
              <a:xfrm>
                <a:off x="539750" y="1523255"/>
                <a:ext cx="8177273" cy="3072701"/>
              </a:xfrm>
              <a:prstGeom prst="rect">
                <a:avLst/>
              </a:prstGeom>
              <a:blipFill rotWithShape="0">
                <a:blip r:embed="rId4"/>
                <a:stretch>
                  <a:fillRect l="-1193" r="-671" b="-3770"/>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770741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Linear Momentum</a:t>
            </a:r>
          </a:p>
        </p:txBody>
      </p:sp>
      <mc:AlternateContent xmlns:mc="http://schemas.openxmlformats.org/markup-compatibility/2006" xmlns:a14="http://schemas.microsoft.com/office/drawing/2010/main">
        <mc:Choice Requires="a14">
          <p:sp>
            <p:nvSpPr>
              <p:cNvPr id="2" name="Rectangle 1"/>
              <p:cNvSpPr/>
              <p:nvPr/>
            </p:nvSpPr>
            <p:spPr>
              <a:xfrm>
                <a:off x="3509493" y="1665749"/>
                <a:ext cx="1284198" cy="461665"/>
              </a:xfrm>
              <a:prstGeom prst="rect">
                <a:avLst/>
              </a:prstGeom>
              <a:solidFill>
                <a:srgbClr val="FFFF00"/>
              </a:solidFill>
              <a:ln>
                <a:solidFill>
                  <a:srgbClr val="FFC000"/>
                </a:solidFill>
              </a:ln>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n-US" sz="2400" i="1">
                              <a:latin typeface="Cambria Math" panose="02040503050406030204" pitchFamily="18" charset="0"/>
                            </a:rPr>
                          </m:ctrlPr>
                        </m:accPr>
                        <m:e>
                          <m:r>
                            <a:rPr lang="en-US" sz="2400" i="1">
                              <a:latin typeface="Cambria Math" panose="02040503050406030204" pitchFamily="18" charset="0"/>
                            </a:rPr>
                            <m:t>𝑝</m:t>
                          </m:r>
                        </m:e>
                      </m:acc>
                      <m:r>
                        <a:rPr lang="en-US" sz="2400" i="1">
                          <a:latin typeface="Cambria Math" panose="02040503050406030204" pitchFamily="18" charset="0"/>
                        </a:rPr>
                        <m:t>=</m:t>
                      </m:r>
                      <m:r>
                        <a:rPr lang="en-US" sz="2400" i="1">
                          <a:latin typeface="Cambria Math" panose="02040503050406030204" pitchFamily="18" charset="0"/>
                        </a:rPr>
                        <m:t>𝑚</m:t>
                      </m:r>
                      <m:acc>
                        <m:accPr>
                          <m:chr m:val="⃗"/>
                          <m:ctrlPr>
                            <a:rPr lang="en-US" sz="2400" i="1">
                              <a:latin typeface="Cambria Math" panose="02040503050406030204" pitchFamily="18" charset="0"/>
                            </a:rPr>
                          </m:ctrlPr>
                        </m:accPr>
                        <m:e>
                          <m:r>
                            <a:rPr lang="en-US" sz="2400" i="1">
                              <a:latin typeface="Cambria Math" panose="02040503050406030204" pitchFamily="18" charset="0"/>
                            </a:rPr>
                            <m:t>𝑣</m:t>
                          </m:r>
                        </m:e>
                      </m:acc>
                    </m:oMath>
                  </m:oMathPara>
                </a14:m>
                <a:endParaRPr lang="en-US" sz="2400" dirty="0"/>
              </a:p>
            </p:txBody>
          </p:sp>
        </mc:Choice>
        <mc:Fallback xmlns="">
          <p:sp>
            <p:nvSpPr>
              <p:cNvPr id="2" name="Rectangle 1"/>
              <p:cNvSpPr>
                <a:spLocks noRot="1" noChangeAspect="1" noMove="1" noResize="1" noEditPoints="1" noAdjustHandles="1" noChangeArrowheads="1" noChangeShapeType="1" noTextEdit="1"/>
              </p:cNvSpPr>
              <p:nvPr/>
            </p:nvSpPr>
            <p:spPr>
              <a:xfrm>
                <a:off x="3509493" y="1665749"/>
                <a:ext cx="1284198" cy="461665"/>
              </a:xfrm>
              <a:prstGeom prst="rect">
                <a:avLst/>
              </a:prstGeom>
              <a:blipFill rotWithShape="0">
                <a:blip r:embed="rId5"/>
                <a:stretch>
                  <a:fillRect t="-15385" r="-26887" b="-11538"/>
                </a:stretch>
              </a:blipFill>
              <a:ln>
                <a:solidFill>
                  <a:srgbClr val="FFC000"/>
                </a:solidFill>
              </a:ln>
            </p:spPr>
            <p:txBody>
              <a:bodyPr/>
              <a:lstStyle/>
              <a:p>
                <a:r>
                  <a:rPr lang="en-US">
                    <a:noFill/>
                  </a:rPr>
                  <a:t> </a:t>
                </a:r>
              </a:p>
            </p:txBody>
          </p:sp>
        </mc:Fallback>
      </mc:AlternateContent>
      <p:sp>
        <p:nvSpPr>
          <p:cNvPr id="3" name="TextBox 2"/>
          <p:cNvSpPr txBox="1"/>
          <p:nvPr/>
        </p:nvSpPr>
        <p:spPr>
          <a:xfrm>
            <a:off x="5473521" y="1643799"/>
            <a:ext cx="1142300" cy="461665"/>
          </a:xfrm>
          <a:prstGeom prst="rect">
            <a:avLst/>
          </a:prstGeom>
          <a:noFill/>
        </p:spPr>
        <p:txBody>
          <a:bodyPr wrap="none" rtlCol="0">
            <a:spAutoFit/>
          </a:bodyPr>
          <a:lstStyle/>
          <a:p>
            <a:r>
              <a:rPr lang="en-US" sz="2400" dirty="0">
                <a:solidFill>
                  <a:srgbClr val="FF0000"/>
                </a:solidFill>
              </a:rPr>
              <a:t>Vector!</a:t>
            </a:r>
          </a:p>
        </p:txBody>
      </p:sp>
      <mc:AlternateContent xmlns:mc="http://schemas.openxmlformats.org/markup-compatibility/2006" xmlns:a14="http://schemas.microsoft.com/office/drawing/2010/main">
        <mc:Choice Requires="a14">
          <p:sp>
            <p:nvSpPr>
              <p:cNvPr id="53254" name="Rectangle 7"/>
              <p:cNvSpPr>
                <a:spLocks noChangeArrowheads="1"/>
              </p:cNvSpPr>
              <p:nvPr/>
            </p:nvSpPr>
            <p:spPr bwMode="auto">
              <a:xfrm>
                <a:off x="1056068" y="2548682"/>
                <a:ext cx="4134118" cy="6564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en-US" sz="2400" dirty="0">
                    <a:latin typeface="+mn-lt"/>
                  </a:rPr>
                  <a:t>Newton’s 2</a:t>
                </a:r>
                <a:r>
                  <a:rPr lang="en-US" sz="2400" baseline="30000" dirty="0">
                    <a:latin typeface="+mn-lt"/>
                  </a:rPr>
                  <a:t>nd</a:t>
                </a:r>
                <a:r>
                  <a:rPr lang="en-US" sz="2400" dirty="0">
                    <a:latin typeface="+mn-lt"/>
                  </a:rPr>
                  <a:t> law:  </a:t>
                </a:r>
                <a14:m>
                  <m:oMath xmlns:m="http://schemas.openxmlformats.org/officeDocument/2006/math">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0" i="1" smtClean="0">
                            <a:latin typeface="Cambria Math" panose="02040503050406030204" pitchFamily="18" charset="0"/>
                          </a:rPr>
                          <m:t>𝑛𝑒𝑡</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𝑑</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𝑝</m:t>
                            </m:r>
                          </m:e>
                        </m:acc>
                      </m:num>
                      <m:den>
                        <m:r>
                          <a:rPr lang="en-US" sz="2400" b="0" i="1" smtClean="0">
                            <a:latin typeface="Cambria Math" panose="02040503050406030204" pitchFamily="18" charset="0"/>
                          </a:rPr>
                          <m:t>𝑑𝑡</m:t>
                        </m:r>
                      </m:den>
                    </m:f>
                  </m:oMath>
                </a14:m>
                <a:endParaRPr lang="en-US" sz="2400" dirty="0">
                  <a:latin typeface="+mn-lt"/>
                </a:endParaRPr>
              </a:p>
            </p:txBody>
          </p:sp>
        </mc:Choice>
        <mc:Fallback xmlns="">
          <p:sp>
            <p:nvSpPr>
              <p:cNvPr id="53254" name="Rectangle 7"/>
              <p:cNvSpPr>
                <a:spLocks noRot="1" noChangeAspect="1" noMove="1" noResize="1" noEditPoints="1" noAdjustHandles="1" noChangeArrowheads="1" noChangeShapeType="1" noTextEdit="1"/>
              </p:cNvSpPr>
              <p:nvPr/>
            </p:nvSpPr>
            <p:spPr bwMode="auto">
              <a:xfrm>
                <a:off x="1056068" y="2548682"/>
                <a:ext cx="4134118" cy="656462"/>
              </a:xfrm>
              <a:prstGeom prst="rect">
                <a:avLst/>
              </a:prstGeom>
              <a:blipFill rotWithShape="0">
                <a:blip r:embed="rId4"/>
                <a:stretch>
                  <a:fillRect l="-2212" b="-7407"/>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7"/>
              <p:cNvSpPr>
                <a:spLocks noChangeArrowheads="1"/>
              </p:cNvSpPr>
              <p:nvPr/>
            </p:nvSpPr>
            <p:spPr bwMode="auto">
              <a:xfrm>
                <a:off x="1056068" y="3432486"/>
                <a:ext cx="5370490" cy="6564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en-US" sz="2400" dirty="0">
                    <a:latin typeface="+mn-lt"/>
                  </a:rPr>
                  <a:t>For constant </a:t>
                </a:r>
                <a14:m>
                  <m:oMath xmlns:m="http://schemas.openxmlformats.org/officeDocument/2006/math">
                    <m:r>
                      <a:rPr lang="en-US" sz="2400" i="1">
                        <a:latin typeface="Cambria Math" panose="02040503050406030204" pitchFamily="18" charset="0"/>
                      </a:rPr>
                      <m:t>𝑚</m:t>
                    </m:r>
                  </m:oMath>
                </a14:m>
                <a:r>
                  <a:rPr lang="en-US" sz="2400" i="1" dirty="0">
                    <a:latin typeface="Cambria Math" panose="02040503050406030204" pitchFamily="18" charset="0"/>
                    <a:ea typeface="Cambria Math" panose="02040503050406030204" pitchFamily="18" charset="0"/>
                  </a:rPr>
                  <a:t> </a:t>
                </a:r>
                <a:r>
                  <a:rPr lang="en-US" sz="2400" dirty="0">
                    <a:latin typeface="+mn-lt"/>
                  </a:rPr>
                  <a:t>:  </a:t>
                </a:r>
                <a14:m>
                  <m:oMath xmlns:m="http://schemas.openxmlformats.org/officeDocument/2006/math">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0" i="1" smtClean="0">
                            <a:latin typeface="Cambria Math" panose="02040503050406030204" pitchFamily="18" charset="0"/>
                          </a:rPr>
                          <m:t>𝑛𝑒𝑡</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𝑑</m:t>
                        </m:r>
                        <m:r>
                          <a:rPr lang="en-US" sz="2400" b="0" i="1" smtClean="0">
                            <a:latin typeface="Cambria Math" panose="02040503050406030204" pitchFamily="18" charset="0"/>
                          </a:rPr>
                          <m:t>(</m:t>
                        </m:r>
                        <m:r>
                          <a:rPr lang="en-US" sz="2400" b="0" i="1" smtClean="0">
                            <a:latin typeface="Cambria Math" panose="02040503050406030204" pitchFamily="18" charset="0"/>
                          </a:rPr>
                          <m:t>𝑚</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𝑣</m:t>
                            </m:r>
                          </m:e>
                        </m:acc>
                        <m:r>
                          <a:rPr lang="en-US" sz="2400" b="0" i="1" smtClean="0">
                            <a:latin typeface="Cambria Math" panose="02040503050406030204" pitchFamily="18" charset="0"/>
                          </a:rPr>
                          <m:t>)</m:t>
                        </m:r>
                      </m:num>
                      <m:den>
                        <m:r>
                          <a:rPr lang="en-US" sz="2400" b="0" i="1" smtClean="0">
                            <a:latin typeface="Cambria Math" panose="02040503050406030204" pitchFamily="18" charset="0"/>
                          </a:rPr>
                          <m:t>𝑑𝑡</m:t>
                        </m:r>
                      </m:den>
                    </m:f>
                    <m:r>
                      <a:rPr lang="en-US" sz="2400" b="0" i="1" smtClean="0">
                        <a:latin typeface="Cambria Math" panose="02040503050406030204" pitchFamily="18" charset="0"/>
                      </a:rPr>
                      <m:t>=</m:t>
                    </m:r>
                    <m:r>
                      <a:rPr lang="en-US" sz="2400" b="0" i="1" smtClean="0">
                        <a:latin typeface="Cambria Math" panose="02040503050406030204" pitchFamily="18" charset="0"/>
                      </a:rPr>
                      <m:t>𝑚</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𝑎</m:t>
                        </m:r>
                      </m:e>
                    </m:acc>
                  </m:oMath>
                </a14:m>
                <a:endParaRPr lang="en-US" sz="2400" dirty="0">
                  <a:latin typeface="+mn-lt"/>
                </a:endParaRPr>
              </a:p>
            </p:txBody>
          </p:sp>
        </mc:Choice>
        <mc:Fallback xmlns="">
          <p:sp>
            <p:nvSpPr>
              <p:cNvPr id="5" name="Rectangle 7"/>
              <p:cNvSpPr>
                <a:spLocks noRot="1" noChangeAspect="1" noMove="1" noResize="1" noEditPoints="1" noAdjustHandles="1" noChangeArrowheads="1" noChangeShapeType="1" noTextEdit="1"/>
              </p:cNvSpPr>
              <p:nvPr/>
            </p:nvSpPr>
            <p:spPr bwMode="auto">
              <a:xfrm>
                <a:off x="1056068" y="3432486"/>
                <a:ext cx="5370490" cy="656462"/>
              </a:xfrm>
              <a:prstGeom prst="rect">
                <a:avLst/>
              </a:prstGeom>
              <a:blipFill rotWithShape="0">
                <a:blip r:embed="rId6"/>
                <a:stretch>
                  <a:fillRect l="-1703" b="-7407"/>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270424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Impulse</a:t>
            </a:r>
          </a:p>
        </p:txBody>
      </p:sp>
      <mc:AlternateContent xmlns:mc="http://schemas.openxmlformats.org/markup-compatibility/2006" xmlns:a14="http://schemas.microsoft.com/office/drawing/2010/main">
        <mc:Choice Requires="a14">
          <p:sp>
            <p:nvSpPr>
              <p:cNvPr id="7" name="TextBox 6"/>
              <p:cNvSpPr txBox="1"/>
              <p:nvPr/>
            </p:nvSpPr>
            <p:spPr>
              <a:xfrm>
                <a:off x="1066799" y="1629584"/>
                <a:ext cx="4474751" cy="506421"/>
              </a:xfrm>
              <a:prstGeom prst="rect">
                <a:avLst/>
              </a:prstGeom>
              <a:noFill/>
            </p:spPr>
            <p:txBody>
              <a:bodyPr wrap="none" rtlCol="0">
                <a:spAutoFit/>
              </a:bodyPr>
              <a:lstStyle/>
              <a:p>
                <a:r>
                  <a:rPr lang="en-US" sz="2400" dirty="0">
                    <a:solidFill>
                      <a:schemeClr val="tx1"/>
                    </a:solidFill>
                  </a:rPr>
                  <a:t>Impulse </a:t>
                </a:r>
                <a14:m>
                  <m:oMath xmlns:m="http://schemas.openxmlformats.org/officeDocument/2006/math">
                    <m:acc>
                      <m:accPr>
                        <m:chr m:val="⃗"/>
                        <m:ctrlPr>
                          <a:rPr lang="en-US" sz="2400" i="1">
                            <a:solidFill>
                              <a:schemeClr val="tx1"/>
                            </a:solidFill>
                            <a:latin typeface="Cambria Math" panose="02040503050406030204" pitchFamily="18" charset="0"/>
                          </a:rPr>
                        </m:ctrlPr>
                      </m:accPr>
                      <m:e>
                        <m:r>
                          <a:rPr lang="en-US" sz="2400" i="1">
                            <a:solidFill>
                              <a:schemeClr val="tx1"/>
                            </a:solidFill>
                            <a:latin typeface="Cambria Math" panose="02040503050406030204" pitchFamily="18" charset="0"/>
                          </a:rPr>
                          <m:t>𝐽</m:t>
                        </m:r>
                      </m:e>
                    </m:acc>
                  </m:oMath>
                </a14:m>
                <a:r>
                  <a:rPr lang="en-US" sz="2400" dirty="0">
                    <a:solidFill>
                      <a:schemeClr val="tx1"/>
                    </a:solidFill>
                  </a:rPr>
                  <a:t> delivered by force </a:t>
                </a:r>
                <a14:m>
                  <m:oMath xmlns:m="http://schemas.openxmlformats.org/officeDocument/2006/math">
                    <m:acc>
                      <m:accPr>
                        <m:chr m:val="⃗"/>
                        <m:ctrlPr>
                          <a:rPr lang="en-US" sz="2400" i="1">
                            <a:solidFill>
                              <a:schemeClr val="tx1"/>
                            </a:solidFill>
                            <a:latin typeface="Cambria Math" panose="02040503050406030204" pitchFamily="18" charset="0"/>
                          </a:rPr>
                        </m:ctrlPr>
                      </m:accPr>
                      <m:e>
                        <m:r>
                          <a:rPr lang="en-US" sz="2400" b="0" i="1" smtClean="0">
                            <a:solidFill>
                              <a:schemeClr val="tx1"/>
                            </a:solidFill>
                            <a:latin typeface="Cambria Math" panose="02040503050406030204" pitchFamily="18" charset="0"/>
                          </a:rPr>
                          <m:t>𝐹</m:t>
                        </m:r>
                      </m:e>
                    </m:acc>
                  </m:oMath>
                </a14:m>
                <a:r>
                  <a:rPr lang="en-US" sz="2400" dirty="0">
                    <a:solidFill>
                      <a:schemeClr val="tx1"/>
                    </a:solidFill>
                  </a:rPr>
                  <a:t>: </a:t>
                </a:r>
              </a:p>
            </p:txBody>
          </p:sp>
        </mc:Choice>
        <mc:Fallback xmlns="">
          <p:sp>
            <p:nvSpPr>
              <p:cNvPr id="7" name="TextBox 6"/>
              <p:cNvSpPr txBox="1">
                <a:spLocks noRot="1" noChangeAspect="1" noMove="1" noResize="1" noEditPoints="1" noAdjustHandles="1" noChangeArrowheads="1" noChangeShapeType="1" noTextEdit="1"/>
              </p:cNvSpPr>
              <p:nvPr/>
            </p:nvSpPr>
            <p:spPr>
              <a:xfrm>
                <a:off x="1066799" y="1629584"/>
                <a:ext cx="4474751" cy="506421"/>
              </a:xfrm>
              <a:prstGeom prst="rect">
                <a:avLst/>
              </a:prstGeom>
              <a:blipFill rotWithShape="0">
                <a:blip r:embed="rId5"/>
                <a:stretch>
                  <a:fillRect l="-2044" r="-272" b="-277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 name="Rectangle 1"/>
              <p:cNvSpPr/>
              <p:nvPr/>
            </p:nvSpPr>
            <p:spPr>
              <a:xfrm>
                <a:off x="3742057" y="2527624"/>
                <a:ext cx="1666162" cy="1280351"/>
              </a:xfrm>
              <a:prstGeom prst="rect">
                <a:avLst/>
              </a:prstGeom>
              <a:solidFill>
                <a:srgbClr val="FFFF00"/>
              </a:solidFill>
              <a:ln>
                <a:solidFill>
                  <a:srgbClr val="FFC000"/>
                </a:solidFill>
              </a:ln>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𝐽</m:t>
                          </m:r>
                        </m:e>
                      </m:acc>
                      <m:r>
                        <a:rPr lang="en-US" sz="2400" i="1">
                          <a:latin typeface="Cambria Math" panose="02040503050406030204" pitchFamily="18" charset="0"/>
                        </a:rPr>
                        <m:t>=</m:t>
                      </m:r>
                      <m:nary>
                        <m:naryPr>
                          <m:limLoc m:val="undOvr"/>
                          <m:ctrlPr>
                            <a:rPr lang="en-US" sz="2400" i="1" smtClean="0">
                              <a:latin typeface="Cambria Math" panose="02040503050406030204" pitchFamily="18" charset="0"/>
                            </a:rPr>
                          </m:ctrlPr>
                        </m:naryPr>
                        <m:sub>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𝑖</m:t>
                              </m:r>
                            </m:sub>
                          </m:sSub>
                        </m:sub>
                        <m:sup>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𝑓</m:t>
                              </m:r>
                            </m:sub>
                          </m:sSub>
                        </m:sup>
                        <m:e>
                          <m:acc>
                            <m:accPr>
                              <m:chr m:val="⃗"/>
                              <m:ctrlPr>
                                <a:rPr lang="en-US" sz="2400" i="1">
                                  <a:latin typeface="Cambria Math" panose="02040503050406030204" pitchFamily="18" charset="0"/>
                                </a:rPr>
                              </m:ctrlPr>
                            </m:accPr>
                            <m:e>
                              <m:r>
                                <a:rPr lang="en-US" sz="2400" i="1">
                                  <a:latin typeface="Cambria Math" panose="02040503050406030204" pitchFamily="18" charset="0"/>
                                </a:rPr>
                                <m:t>𝐹</m:t>
                              </m:r>
                            </m:e>
                          </m:acc>
                          <m:r>
                            <a:rPr lang="en-US" sz="2400" i="1">
                              <a:latin typeface="Cambria Math" panose="02040503050406030204" pitchFamily="18" charset="0"/>
                            </a:rPr>
                            <m:t>𝑑𝑡</m:t>
                          </m:r>
                        </m:e>
                      </m:nary>
                    </m:oMath>
                  </m:oMathPara>
                </a14:m>
                <a:endParaRPr lang="en-US" sz="2400" dirty="0"/>
              </a:p>
            </p:txBody>
          </p:sp>
        </mc:Choice>
        <mc:Fallback xmlns="">
          <p:sp>
            <p:nvSpPr>
              <p:cNvPr id="2" name="Rectangle 1"/>
              <p:cNvSpPr>
                <a:spLocks noRot="1" noChangeAspect="1" noMove="1" noResize="1" noEditPoints="1" noAdjustHandles="1" noChangeArrowheads="1" noChangeShapeType="1" noTextEdit="1"/>
              </p:cNvSpPr>
              <p:nvPr/>
            </p:nvSpPr>
            <p:spPr>
              <a:xfrm>
                <a:off x="3742057" y="2527624"/>
                <a:ext cx="1666162" cy="1280351"/>
              </a:xfrm>
              <a:prstGeom prst="rect">
                <a:avLst/>
              </a:prstGeom>
              <a:blipFill rotWithShape="0">
                <a:blip r:embed="rId4"/>
                <a:stretch>
                  <a:fillRect/>
                </a:stretch>
              </a:blipFill>
              <a:ln>
                <a:solidFill>
                  <a:srgbClr val="FFC000"/>
                </a:solidFill>
              </a:ln>
            </p:spPr>
            <p:txBody>
              <a:bodyPr/>
              <a:lstStyle/>
              <a:p>
                <a:r>
                  <a:rPr lang="en-US">
                    <a:noFill/>
                  </a:rPr>
                  <a:t> </a:t>
                </a:r>
              </a:p>
            </p:txBody>
          </p:sp>
        </mc:Fallback>
      </mc:AlternateContent>
      <p:sp>
        <p:nvSpPr>
          <p:cNvPr id="3" name="TextBox 2"/>
          <p:cNvSpPr txBox="1"/>
          <p:nvPr/>
        </p:nvSpPr>
        <p:spPr>
          <a:xfrm>
            <a:off x="5740072" y="3090291"/>
            <a:ext cx="1142300" cy="461665"/>
          </a:xfrm>
          <a:prstGeom prst="rect">
            <a:avLst/>
          </a:prstGeom>
          <a:noFill/>
        </p:spPr>
        <p:txBody>
          <a:bodyPr wrap="none" rtlCol="0">
            <a:spAutoFit/>
          </a:bodyPr>
          <a:lstStyle/>
          <a:p>
            <a:r>
              <a:rPr lang="en-US" sz="2400" dirty="0">
                <a:solidFill>
                  <a:srgbClr val="FF0000"/>
                </a:solidFill>
              </a:rPr>
              <a:t>Vector!</a:t>
            </a:r>
          </a:p>
        </p:txBody>
      </p:sp>
      <p:pic>
        <p:nvPicPr>
          <p:cNvPr id="4" name="Picture 3" descr="A force-time diagram with a blue curve. The area under the curve is shaded in blue. A red rectangle with a horizontal dashed line marked F avg and vertical lines connecting to the axis at t1 and t2.">
            <a:extLst>
              <a:ext uri="{FF2B5EF4-FFF2-40B4-BE49-F238E27FC236}">
                <a16:creationId xmlns:a16="http://schemas.microsoft.com/office/drawing/2014/main" id="{7BD08C00-818A-BBF0-36DD-7319B0F4D8C4}"/>
              </a:ext>
            </a:extLst>
          </p:cNvPr>
          <p:cNvPicPr>
            <a:picLocks noChangeAspect="1"/>
          </p:cNvPicPr>
          <p:nvPr/>
        </p:nvPicPr>
        <p:blipFill>
          <a:blip r:embed="rId6"/>
          <a:stretch>
            <a:fillRect/>
          </a:stretch>
        </p:blipFill>
        <p:spPr>
          <a:xfrm>
            <a:off x="378470" y="3679694"/>
            <a:ext cx="3737172" cy="2975106"/>
          </a:xfrm>
          <a:prstGeom prst="rect">
            <a:avLst/>
          </a:prstGeom>
        </p:spPr>
      </p:pic>
      <mc:AlternateContent xmlns:mc="http://schemas.openxmlformats.org/markup-compatibility/2006" xmlns:a14="http://schemas.microsoft.com/office/drawing/2010/main">
        <mc:Choice Requires="a14">
          <p:sp>
            <p:nvSpPr>
              <p:cNvPr id="9" name="Rectangle 8"/>
              <p:cNvSpPr/>
              <p:nvPr/>
            </p:nvSpPr>
            <p:spPr>
              <a:xfrm>
                <a:off x="4708469" y="4380818"/>
                <a:ext cx="1665777" cy="545021"/>
              </a:xfrm>
              <a:prstGeom prst="rect">
                <a:avLst/>
              </a:prstGeom>
              <a:noFill/>
              <a:ln>
                <a:noFill/>
              </a:ln>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𝐽</m:t>
                          </m:r>
                        </m:e>
                      </m:acc>
                      <m:r>
                        <a:rPr lang="en-US" sz="2400" i="1">
                          <a:latin typeface="Cambria Math" panose="02040503050406030204" pitchFamily="18" charset="0"/>
                        </a:rPr>
                        <m:t>=</m:t>
                      </m:r>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0" i="1" smtClean="0">
                              <a:latin typeface="Cambria Math" panose="02040503050406030204" pitchFamily="18" charset="0"/>
                            </a:rPr>
                            <m:t>𝑎𝑣𝑔</m:t>
                          </m:r>
                        </m:sub>
                      </m:sSub>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𝑡</m:t>
                      </m:r>
                    </m:oMath>
                  </m:oMathPara>
                </a14:m>
                <a:endParaRPr lang="en-US" sz="2400" dirty="0"/>
              </a:p>
            </p:txBody>
          </p:sp>
        </mc:Choice>
        <mc:Fallback xmlns="">
          <p:sp>
            <p:nvSpPr>
              <p:cNvPr id="9" name="Rectangle 8"/>
              <p:cNvSpPr>
                <a:spLocks noRot="1" noChangeAspect="1" noMove="1" noResize="1" noEditPoints="1" noAdjustHandles="1" noChangeArrowheads="1" noChangeShapeType="1" noTextEdit="1"/>
              </p:cNvSpPr>
              <p:nvPr/>
            </p:nvSpPr>
            <p:spPr>
              <a:xfrm>
                <a:off x="4708469" y="4380818"/>
                <a:ext cx="1665777" cy="545021"/>
              </a:xfrm>
              <a:prstGeom prst="rect">
                <a:avLst/>
              </a:prstGeom>
              <a:blipFill rotWithShape="0">
                <a:blip r:embed="rId8"/>
                <a:stretch>
                  <a:fillRect/>
                </a:stretch>
              </a:blipFill>
              <a:ln>
                <a:noFill/>
              </a:ln>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2186831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Change in momentum and impulse</a:t>
            </a:r>
          </a:p>
        </p:txBody>
      </p:sp>
      <mc:AlternateContent xmlns:mc="http://schemas.openxmlformats.org/markup-compatibility/2006" xmlns:a14="http://schemas.microsoft.com/office/drawing/2010/main">
        <mc:Choice Requires="a14">
          <p:sp>
            <p:nvSpPr>
              <p:cNvPr id="53254" name="Rectangle 7"/>
              <p:cNvSpPr>
                <a:spLocks noChangeArrowheads="1"/>
              </p:cNvSpPr>
              <p:nvPr/>
            </p:nvSpPr>
            <p:spPr bwMode="auto">
              <a:xfrm>
                <a:off x="1162892" y="1917617"/>
                <a:ext cx="4134118" cy="6564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en-US" sz="2400" dirty="0">
                    <a:latin typeface="+mn-lt"/>
                  </a:rPr>
                  <a:t>Newton’s 2</a:t>
                </a:r>
                <a:r>
                  <a:rPr lang="en-US" sz="2400" baseline="30000" dirty="0">
                    <a:latin typeface="+mn-lt"/>
                  </a:rPr>
                  <a:t>nd</a:t>
                </a:r>
                <a:r>
                  <a:rPr lang="en-US" sz="2400" dirty="0">
                    <a:latin typeface="+mn-lt"/>
                  </a:rPr>
                  <a:t> law:  </a:t>
                </a:r>
                <a14:m>
                  <m:oMath xmlns:m="http://schemas.openxmlformats.org/officeDocument/2006/math">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0" i="1" smtClean="0">
                            <a:latin typeface="Cambria Math" panose="02040503050406030204" pitchFamily="18" charset="0"/>
                          </a:rPr>
                          <m:t>𝑛𝑒𝑡</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𝑑</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𝑝</m:t>
                            </m:r>
                          </m:e>
                        </m:acc>
                      </m:num>
                      <m:den>
                        <m:r>
                          <a:rPr lang="en-US" sz="2400" b="0" i="1" smtClean="0">
                            <a:latin typeface="Cambria Math" panose="02040503050406030204" pitchFamily="18" charset="0"/>
                          </a:rPr>
                          <m:t>𝑑𝑡</m:t>
                        </m:r>
                      </m:den>
                    </m:f>
                  </m:oMath>
                </a14:m>
                <a:endParaRPr lang="en-US" sz="2400" dirty="0">
                  <a:latin typeface="+mn-lt"/>
                </a:endParaRPr>
              </a:p>
            </p:txBody>
          </p:sp>
        </mc:Choice>
        <mc:Fallback xmlns="">
          <p:sp>
            <p:nvSpPr>
              <p:cNvPr id="53254" name="Rectangle 7"/>
              <p:cNvSpPr>
                <a:spLocks noRot="1" noChangeAspect="1" noMove="1" noResize="1" noEditPoints="1" noAdjustHandles="1" noChangeArrowheads="1" noChangeShapeType="1" noTextEdit="1"/>
              </p:cNvSpPr>
              <p:nvPr/>
            </p:nvSpPr>
            <p:spPr bwMode="auto">
              <a:xfrm>
                <a:off x="1162892" y="1917617"/>
                <a:ext cx="4134118" cy="656462"/>
              </a:xfrm>
              <a:prstGeom prst="rect">
                <a:avLst/>
              </a:prstGeom>
              <a:blipFill rotWithShape="0">
                <a:blip r:embed="rId4"/>
                <a:stretch>
                  <a:fillRect l="-2360" b="-841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4" name="Rectangle 3"/>
          <p:cNvSpPr/>
          <p:nvPr/>
        </p:nvSpPr>
        <p:spPr>
          <a:xfrm>
            <a:off x="1162892" y="2728167"/>
            <a:ext cx="1484702" cy="461665"/>
          </a:xfrm>
          <a:prstGeom prst="rect">
            <a:avLst/>
          </a:prstGeom>
        </p:spPr>
        <p:txBody>
          <a:bodyPr wrap="none">
            <a:spAutoFit/>
          </a:bodyPr>
          <a:lstStyle/>
          <a:p>
            <a:pPr>
              <a:buNone/>
            </a:pPr>
            <a:r>
              <a:rPr lang="en-US" sz="2400" dirty="0"/>
              <a:t>Integrate:</a:t>
            </a:r>
          </a:p>
        </p:txBody>
      </p:sp>
      <mc:AlternateContent xmlns:mc="http://schemas.openxmlformats.org/markup-compatibility/2006" xmlns:a14="http://schemas.microsoft.com/office/drawing/2010/main">
        <mc:Choice Requires="a14">
          <p:sp>
            <p:nvSpPr>
              <p:cNvPr id="5" name="Rectangle 7"/>
              <p:cNvSpPr>
                <a:spLocks noChangeArrowheads="1"/>
              </p:cNvSpPr>
              <p:nvPr/>
            </p:nvSpPr>
            <p:spPr bwMode="auto">
              <a:xfrm>
                <a:off x="1721513" y="2965111"/>
                <a:ext cx="5512157" cy="128035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14:m>
                  <m:oMathPara xmlns:m="http://schemas.openxmlformats.org/officeDocument/2006/math">
                    <m:oMathParaPr>
                      <m:jc m:val="centerGroup"/>
                    </m:oMathParaPr>
                    <m:oMath xmlns:m="http://schemas.openxmlformats.org/officeDocument/2006/math">
                      <m:nary>
                        <m:naryPr>
                          <m:limLoc m:val="undOvr"/>
                          <m:ctrlPr>
                            <a:rPr lang="en-US" sz="2400" i="1" smtClean="0">
                              <a:latin typeface="Cambria Math" panose="02040503050406030204" pitchFamily="18" charset="0"/>
                            </a:rPr>
                          </m:ctrlPr>
                        </m:naryPr>
                        <m:sub>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𝑖</m:t>
                              </m:r>
                            </m:sub>
                          </m:sSub>
                        </m:sub>
                        <m:sup>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𝑓</m:t>
                              </m:r>
                            </m:sub>
                          </m:sSub>
                        </m:sup>
                        <m:e>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0" i="1" smtClean="0">
                                  <a:latin typeface="Cambria Math" panose="02040503050406030204" pitchFamily="18" charset="0"/>
                                </a:rPr>
                                <m:t>𝑛𝑒𝑡</m:t>
                              </m:r>
                            </m:sub>
                          </m:sSub>
                          <m:r>
                            <a:rPr lang="en-US" sz="2400" b="0" i="1" smtClean="0">
                              <a:latin typeface="Cambria Math" panose="02040503050406030204" pitchFamily="18" charset="0"/>
                            </a:rPr>
                            <m:t>𝑑𝑡</m:t>
                          </m:r>
                          <m:r>
                            <a:rPr lang="en-US" sz="2400" b="0" i="1" smtClean="0">
                              <a:latin typeface="Cambria Math" panose="02040503050406030204" pitchFamily="18" charset="0"/>
                            </a:rPr>
                            <m:t>=</m:t>
                          </m:r>
                          <m:nary>
                            <m:naryPr>
                              <m:limLoc m:val="undOvr"/>
                              <m:ctrlPr>
                                <a:rPr lang="en-US" sz="2400" i="1">
                                  <a:latin typeface="Cambria Math" panose="02040503050406030204" pitchFamily="18" charset="0"/>
                                </a:rPr>
                              </m:ctrlPr>
                            </m:naryPr>
                            <m:sub>
                              <m:sSub>
                                <m:sSubPr>
                                  <m:ctrlPr>
                                    <a:rPr lang="en-US" sz="2400" i="1">
                                      <a:latin typeface="Cambria Math" panose="02040503050406030204" pitchFamily="18" charset="0"/>
                                    </a:rPr>
                                  </m:ctrlPr>
                                </m:sSubPr>
                                <m:e>
                                  <m:r>
                                    <a:rPr lang="en-US" sz="2400" i="1">
                                      <a:latin typeface="Cambria Math" panose="02040503050406030204" pitchFamily="18" charset="0"/>
                                    </a:rPr>
                                    <m:t>𝑡</m:t>
                                  </m:r>
                                </m:e>
                                <m:sub>
                                  <m:r>
                                    <a:rPr lang="en-US" sz="2400" i="1">
                                      <a:latin typeface="Cambria Math" panose="02040503050406030204" pitchFamily="18" charset="0"/>
                                    </a:rPr>
                                    <m:t>𝑖</m:t>
                                  </m:r>
                                </m:sub>
                              </m:sSub>
                            </m:sub>
                            <m:sup>
                              <m:sSub>
                                <m:sSubPr>
                                  <m:ctrlPr>
                                    <a:rPr lang="en-US" sz="2400" i="1">
                                      <a:latin typeface="Cambria Math" panose="02040503050406030204" pitchFamily="18" charset="0"/>
                                    </a:rPr>
                                  </m:ctrlPr>
                                </m:sSubPr>
                                <m:e>
                                  <m:r>
                                    <a:rPr lang="en-US" sz="2400" i="1">
                                      <a:latin typeface="Cambria Math" panose="02040503050406030204" pitchFamily="18" charset="0"/>
                                    </a:rPr>
                                    <m:t>𝑡</m:t>
                                  </m:r>
                                </m:e>
                                <m:sub>
                                  <m:r>
                                    <a:rPr lang="en-US" sz="2400" i="1">
                                      <a:latin typeface="Cambria Math" panose="02040503050406030204" pitchFamily="18" charset="0"/>
                                    </a:rPr>
                                    <m:t>𝑓</m:t>
                                  </m:r>
                                </m:sub>
                              </m:sSub>
                            </m:sup>
                            <m:e>
                              <m:f>
                                <m:fPr>
                                  <m:ctrlPr>
                                    <a:rPr lang="en-US" sz="2400" i="1">
                                      <a:latin typeface="Cambria Math" panose="02040503050406030204" pitchFamily="18" charset="0"/>
                                    </a:rPr>
                                  </m:ctrlPr>
                                </m:fPr>
                                <m:num>
                                  <m:r>
                                    <a:rPr lang="en-US" sz="2400" i="1">
                                      <a:latin typeface="Cambria Math" panose="02040503050406030204" pitchFamily="18" charset="0"/>
                                    </a:rPr>
                                    <m:t>𝑑</m:t>
                                  </m:r>
                                  <m:acc>
                                    <m:accPr>
                                      <m:chr m:val="⃗"/>
                                      <m:ctrlPr>
                                        <a:rPr lang="en-US" sz="2400" i="1">
                                          <a:latin typeface="Cambria Math" panose="02040503050406030204" pitchFamily="18" charset="0"/>
                                        </a:rPr>
                                      </m:ctrlPr>
                                    </m:accPr>
                                    <m:e>
                                      <m:r>
                                        <a:rPr lang="en-US" sz="2400" i="1">
                                          <a:latin typeface="Cambria Math" panose="02040503050406030204" pitchFamily="18" charset="0"/>
                                        </a:rPr>
                                        <m:t>𝑝</m:t>
                                      </m:r>
                                    </m:e>
                                  </m:acc>
                                </m:num>
                                <m:den>
                                  <m:r>
                                    <a:rPr lang="en-US" sz="2400" i="1">
                                      <a:latin typeface="Cambria Math" panose="02040503050406030204" pitchFamily="18" charset="0"/>
                                    </a:rPr>
                                    <m:t>𝑑𝑡</m:t>
                                  </m:r>
                                </m:den>
                              </m:f>
                              <m:r>
                                <a:rPr lang="en-US" sz="2400" i="1">
                                  <a:latin typeface="Cambria Math" panose="02040503050406030204" pitchFamily="18" charset="0"/>
                                </a:rPr>
                                <m:t>𝑑𝑡</m:t>
                              </m:r>
                            </m:e>
                          </m:nary>
                        </m:e>
                      </m:nary>
                    </m:oMath>
                  </m:oMathPara>
                </a14:m>
                <a:endParaRPr lang="en-US" sz="2400" dirty="0">
                  <a:latin typeface="+mn-lt"/>
                </a:endParaRPr>
              </a:p>
            </p:txBody>
          </p:sp>
        </mc:Choice>
        <mc:Fallback xmlns="">
          <p:sp>
            <p:nvSpPr>
              <p:cNvPr id="5" name="Rectangle 7"/>
              <p:cNvSpPr>
                <a:spLocks noRot="1" noChangeAspect="1" noMove="1" noResize="1" noEditPoints="1" noAdjustHandles="1" noChangeArrowheads="1" noChangeShapeType="1" noTextEdit="1"/>
              </p:cNvSpPr>
              <p:nvPr/>
            </p:nvSpPr>
            <p:spPr bwMode="auto">
              <a:xfrm>
                <a:off x="1721513" y="2965111"/>
                <a:ext cx="5512157" cy="1280351"/>
              </a:xfrm>
              <a:prstGeom prst="rect">
                <a:avLst/>
              </a:prstGeom>
              <a:blipFill rotWithShape="0">
                <a:blip r:embed="rId5"/>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3070594" y="4636494"/>
                <a:ext cx="2852704" cy="544573"/>
              </a:xfrm>
              <a:prstGeom prst="rect">
                <a:avLst/>
              </a:prstGeom>
              <a:solidFill>
                <a:srgbClr val="FFFF00"/>
              </a:solidFill>
              <a:ln>
                <a:solidFill>
                  <a:srgbClr val="FFC000"/>
                </a:solidFill>
              </a:ln>
            </p:spPr>
            <p:txBody>
              <a:bodyPr wrap="none">
                <a:spAutoFit/>
              </a:bodyPr>
              <a:lstStyle/>
              <a:p>
                <a:pPr>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𝐽</m:t>
                              </m:r>
                            </m:e>
                          </m:acc>
                        </m:e>
                        <m:sub>
                          <m:r>
                            <a:rPr lang="en-US" sz="2400" i="1">
                              <a:latin typeface="Cambria Math" panose="02040503050406030204" pitchFamily="18" charset="0"/>
                            </a:rPr>
                            <m:t>𝑛𝑒𝑡</m:t>
                          </m:r>
                        </m:sub>
                      </m:sSub>
                      <m:r>
                        <a:rPr lang="en-US" sz="2400" i="1">
                          <a:latin typeface="Cambria Math" panose="02040503050406030204" pitchFamily="18" charset="0"/>
                        </a:rPr>
                        <m:t>=</m:t>
                      </m:r>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𝑝</m:t>
                              </m:r>
                            </m:e>
                          </m:acc>
                        </m:e>
                        <m:sub>
                          <m:r>
                            <a:rPr lang="en-US" sz="2400" b="0" i="1" smtClean="0">
                              <a:latin typeface="Cambria Math" panose="02040503050406030204" pitchFamily="18" charset="0"/>
                            </a:rPr>
                            <m:t>𝑓</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𝑝</m:t>
                              </m:r>
                            </m:e>
                          </m:acc>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r>
                        <m:rPr>
                          <m:sty m:val="p"/>
                        </m:rPr>
                        <a:rPr lang="el-GR" sz="2400" b="0" i="1" smtClean="0">
                          <a:latin typeface="Cambria Math" panose="02040503050406030204" pitchFamily="18" charset="0"/>
                        </a:rPr>
                        <m:t>Δ</m:t>
                      </m:r>
                      <m:acc>
                        <m:accPr>
                          <m:chr m:val="⃗"/>
                          <m:ctrlPr>
                            <a:rPr lang="el-GR" sz="2400" b="0" i="1" smtClean="0">
                              <a:latin typeface="Cambria Math" panose="02040503050406030204" pitchFamily="18" charset="0"/>
                            </a:rPr>
                          </m:ctrlPr>
                        </m:accPr>
                        <m:e>
                          <m:r>
                            <a:rPr lang="en-US" sz="2400" b="0" i="1" smtClean="0">
                              <a:latin typeface="Cambria Math" panose="02040503050406030204" pitchFamily="18" charset="0"/>
                            </a:rPr>
                            <m:t>𝑝</m:t>
                          </m:r>
                        </m:e>
                      </m:acc>
                    </m:oMath>
                  </m:oMathPara>
                </a14:m>
                <a:endParaRPr lang="en-US" sz="2400" dirty="0"/>
              </a:p>
            </p:txBody>
          </p:sp>
        </mc:Choice>
        <mc:Fallback xmlns="">
          <p:sp>
            <p:nvSpPr>
              <p:cNvPr id="6" name="Rectangle 5"/>
              <p:cNvSpPr>
                <a:spLocks noRot="1" noChangeAspect="1" noMove="1" noResize="1" noEditPoints="1" noAdjustHandles="1" noChangeArrowheads="1" noChangeShapeType="1" noTextEdit="1"/>
              </p:cNvSpPr>
              <p:nvPr/>
            </p:nvSpPr>
            <p:spPr>
              <a:xfrm>
                <a:off x="3070594" y="4636494"/>
                <a:ext cx="2852704" cy="544573"/>
              </a:xfrm>
              <a:prstGeom prst="rect">
                <a:avLst/>
              </a:prstGeom>
              <a:blipFill rotWithShape="0">
                <a:blip r:embed="rId6"/>
                <a:stretch>
                  <a:fillRect/>
                </a:stretch>
              </a:blipFill>
              <a:ln>
                <a:solidFill>
                  <a:srgbClr val="FFC000"/>
                </a:solidFill>
              </a:ln>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968705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Example: kicking a ball</a:t>
            </a:r>
          </a:p>
        </p:txBody>
      </p:sp>
      <mc:AlternateContent xmlns:mc="http://schemas.openxmlformats.org/markup-compatibility/2006" xmlns:a14="http://schemas.microsoft.com/office/drawing/2010/main">
        <mc:Choice Requires="a14">
          <p:sp>
            <p:nvSpPr>
              <p:cNvPr id="2" name="Rectangle 1" descr="A blue circle witha red arrow labeled 𝑣𝑖 directed in the positive x-direction.A red arrow labeled 𝑣𝑓 directed at an angle theta with respect to the negative x-axis. A black coordinate system with x-acis to teh right and y-axis up.&#10;"/>
              <p:cNvSpPr/>
              <p:nvPr/>
            </p:nvSpPr>
            <p:spPr>
              <a:xfrm>
                <a:off x="784715" y="1682428"/>
                <a:ext cx="4503812" cy="3785652"/>
              </a:xfrm>
              <a:prstGeom prst="rect">
                <a:avLst/>
              </a:prstGeom>
            </p:spPr>
            <p:txBody>
              <a:bodyPr wrap="square">
                <a:spAutoFit/>
              </a:bodyPr>
              <a:lstStyle/>
              <a:p>
                <a:r>
                  <a:rPr lang="en-US" sz="2400" dirty="0"/>
                  <a:t>A soccer ball of mass m is moving with speed </a:t>
                </a:r>
                <a14:m>
                  <m:oMath xmlns:m="http://schemas.openxmlformats.org/officeDocument/2006/math">
                    <m:r>
                      <a:rPr lang="en-US" sz="2400" i="1" dirty="0" smtClean="0">
                        <a:latin typeface="Cambria Math" panose="02040503050406030204" pitchFamily="18" charset="0"/>
                      </a:rPr>
                      <m:t>𝑣</m:t>
                    </m:r>
                    <m:r>
                      <a:rPr lang="en-US" sz="2400" i="1" baseline="-25000" dirty="0">
                        <a:latin typeface="Cambria Math" panose="02040503050406030204" pitchFamily="18" charset="0"/>
                      </a:rPr>
                      <m:t>𝑖</m:t>
                    </m:r>
                  </m:oMath>
                </a14:m>
                <a:r>
                  <a:rPr lang="en-US" sz="2400" dirty="0"/>
                  <a:t> in the positive x-direction. After being kicked by the player’s foot, it moves with speed </a:t>
                </a:r>
                <a14:m>
                  <m:oMath xmlns:m="http://schemas.openxmlformats.org/officeDocument/2006/math">
                    <m:r>
                      <a:rPr lang="en-US" sz="2400" i="1" dirty="0" smtClean="0">
                        <a:latin typeface="Cambria Math" panose="02040503050406030204" pitchFamily="18" charset="0"/>
                      </a:rPr>
                      <m:t>𝑣</m:t>
                    </m:r>
                    <m:r>
                      <a:rPr lang="en-US" sz="2400" i="1" baseline="-25000" dirty="0" err="1">
                        <a:latin typeface="Cambria Math" panose="02040503050406030204" pitchFamily="18" charset="0"/>
                      </a:rPr>
                      <m:t>𝑓</m:t>
                    </m:r>
                  </m:oMath>
                </a14:m>
                <a:r>
                  <a:rPr lang="en-US" sz="2400" i="1" dirty="0"/>
                  <a:t> </a:t>
                </a:r>
                <a:r>
                  <a:rPr lang="en-US" sz="2400" dirty="0"/>
                  <a:t>at an angle </a:t>
                </a:r>
                <a:r>
                  <a:rPr lang="en-US" sz="2400" dirty="0">
                    <a:sym typeface="Symbol" panose="05050102010706020507" pitchFamily="18" charset="2"/>
                  </a:rPr>
                  <a:t></a:t>
                </a:r>
                <a:r>
                  <a:rPr lang="en-US" sz="2400" dirty="0"/>
                  <a:t> with respect to the negative x-axis. </a:t>
                </a:r>
              </a:p>
              <a:p>
                <a:endParaRPr lang="en-US" sz="2400" dirty="0"/>
              </a:p>
              <a:p>
                <a:r>
                  <a:rPr lang="en-US" sz="2400" dirty="0"/>
                  <a:t>Calculate the impulse delivered to the ball by the player.</a:t>
                </a:r>
              </a:p>
            </p:txBody>
          </p:sp>
        </mc:Choice>
        <mc:Fallback xmlns="">
          <p:sp>
            <p:nvSpPr>
              <p:cNvPr id="2" name="Rectangle 1" descr="A blue circle witha red arrow labeled 𝑣𝑖 directed in the positive x-direction.A red arrow labeled 𝑣𝑓 directed at an angle theta with respect to the negative x-axis. A black coordinate system with x-acis to teh right and y-axis up.&#10;"/>
              <p:cNvSpPr>
                <a:spLocks noRot="1" noChangeAspect="1" noMove="1" noResize="1" noEditPoints="1" noAdjustHandles="1" noChangeArrowheads="1" noChangeShapeType="1" noTextEdit="1"/>
              </p:cNvSpPr>
              <p:nvPr/>
            </p:nvSpPr>
            <p:spPr>
              <a:xfrm>
                <a:off x="784715" y="1682428"/>
                <a:ext cx="4503812" cy="3785652"/>
              </a:xfrm>
              <a:prstGeom prst="rect">
                <a:avLst/>
              </a:prstGeom>
              <a:blipFill>
                <a:blip r:embed="rId3"/>
                <a:stretch>
                  <a:fillRect l="-2165" t="-1127" r="-2165" b="-2899"/>
                </a:stretch>
              </a:blipFill>
            </p:spPr>
            <p:txBody>
              <a:bodyPr/>
              <a:lstStyle/>
              <a:p>
                <a:r>
                  <a:rPr lang="en-US">
                    <a:noFill/>
                  </a:rPr>
                  <a:t> </a:t>
                </a:r>
              </a:p>
            </p:txBody>
          </p:sp>
        </mc:Fallback>
      </mc:AlternateContent>
      <p:pic>
        <p:nvPicPr>
          <p:cNvPr id="11" name="Picture 10" descr="A blue circle with a red arroe to the right labeled vi and another red arroe at angle theta above the left labeled vf. Coordinate system with x-axis to the right and y-axis up.">
            <a:extLst>
              <a:ext uri="{FF2B5EF4-FFF2-40B4-BE49-F238E27FC236}">
                <a16:creationId xmlns:a16="http://schemas.microsoft.com/office/drawing/2014/main" id="{2061956C-15A9-3F44-AD30-0BEE6B820C38}"/>
              </a:ext>
            </a:extLst>
          </p:cNvPr>
          <p:cNvPicPr>
            <a:picLocks noChangeAspect="1"/>
          </p:cNvPicPr>
          <p:nvPr/>
        </p:nvPicPr>
        <p:blipFill>
          <a:blip r:embed="rId4"/>
          <a:stretch>
            <a:fillRect/>
          </a:stretch>
        </p:blipFill>
        <p:spPr>
          <a:xfrm>
            <a:off x="5006194" y="1994828"/>
            <a:ext cx="3353091" cy="2030144"/>
          </a:xfrm>
          <a:prstGeom prst="rect">
            <a:avLst/>
          </a:prstGeom>
        </p:spPr>
      </p:pic>
    </p:spTree>
    <p:extLst>
      <p:ext uri="{BB962C8B-B14F-4D97-AF65-F5344CB8AC3E}">
        <p14:creationId xmlns:p14="http://schemas.microsoft.com/office/powerpoint/2010/main" val="374499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System of particles</a:t>
            </a:r>
          </a:p>
        </p:txBody>
      </p:sp>
      <mc:AlternateContent xmlns:mc="http://schemas.openxmlformats.org/markup-compatibility/2006" xmlns:a14="http://schemas.microsoft.com/office/drawing/2010/main">
        <mc:Choice Requires="a14">
          <p:sp>
            <p:nvSpPr>
              <p:cNvPr id="53254" name="Rectangle 7"/>
              <p:cNvSpPr>
                <a:spLocks noChangeArrowheads="1"/>
              </p:cNvSpPr>
              <p:nvPr/>
            </p:nvSpPr>
            <p:spPr bwMode="auto">
              <a:xfrm>
                <a:off x="1264814" y="3561836"/>
                <a:ext cx="5377838" cy="14327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r>
                  <a:rPr lang="en-US" sz="2400" dirty="0">
                    <a:latin typeface="+mn-lt"/>
                  </a:rPr>
                  <a:t>Newton’s 2</a:t>
                </a:r>
                <a:r>
                  <a:rPr lang="en-US" sz="2400" baseline="30000" dirty="0">
                    <a:latin typeface="+mn-lt"/>
                  </a:rPr>
                  <a:t>nd</a:t>
                </a:r>
                <a:r>
                  <a:rPr lang="en-US" sz="2400" dirty="0">
                    <a:latin typeface="+mn-lt"/>
                  </a:rPr>
                  <a:t> law for system:</a:t>
                </a:r>
                <a:endParaRPr lang="en-US" sz="2400" i="1" dirty="0">
                  <a:latin typeface="Cambria Math" panose="02040503050406030204" pitchFamily="18" charset="0"/>
                </a:endParaRPr>
              </a:p>
              <a:p>
                <a:pPr>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𝐹</m:t>
                              </m:r>
                            </m:e>
                          </m:acc>
                        </m:e>
                        <m:sub>
                          <m:r>
                            <a:rPr lang="en-US" sz="2400" i="1">
                              <a:latin typeface="Cambria Math" panose="02040503050406030204" pitchFamily="18" charset="0"/>
                            </a:rPr>
                            <m:t>𝑛𝑒𝑡</m:t>
                          </m:r>
                        </m:sub>
                      </m:sSub>
                      <m:r>
                        <a:rPr lang="en-US" sz="2400" b="0" i="1" smtClean="0">
                          <a:latin typeface="Cambria Math" panose="02040503050406030204" pitchFamily="18" charset="0"/>
                        </a:rPr>
                        <m:t>=</m:t>
                      </m:r>
                      <m:nary>
                        <m:naryPr>
                          <m:chr m:val="∑"/>
                          <m:subHide m:val="on"/>
                          <m:supHide m:val="on"/>
                          <m:ctrlPr>
                            <a:rPr lang="en-US" sz="2400" b="0" i="1" smtClean="0">
                              <a:latin typeface="Cambria Math" panose="02040503050406030204" pitchFamily="18" charset="0"/>
                            </a:rPr>
                          </m:ctrlPr>
                        </m:naryPr>
                        <m:sub/>
                        <m:sup/>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𝐹</m:t>
                              </m:r>
                            </m:e>
                          </m:acc>
                        </m:e>
                      </m:nary>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𝑑</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𝑃</m:t>
                              </m:r>
                            </m:e>
                          </m:acc>
                        </m:num>
                        <m:den>
                          <m:r>
                            <a:rPr lang="en-US" sz="2400" b="0" i="1" smtClean="0">
                              <a:latin typeface="Cambria Math" panose="02040503050406030204" pitchFamily="18" charset="0"/>
                            </a:rPr>
                            <m:t>𝑑𝑡</m:t>
                          </m:r>
                        </m:den>
                      </m:f>
                    </m:oMath>
                  </m:oMathPara>
                </a14:m>
                <a:endParaRPr lang="en-US" sz="2400" dirty="0">
                  <a:latin typeface="+mn-lt"/>
                </a:endParaRPr>
              </a:p>
            </p:txBody>
          </p:sp>
        </mc:Choice>
        <mc:Fallback xmlns="">
          <p:sp>
            <p:nvSpPr>
              <p:cNvPr id="53254" name="Rectangle 7"/>
              <p:cNvSpPr>
                <a:spLocks noRot="1" noChangeAspect="1" noMove="1" noResize="1" noEditPoints="1" noAdjustHandles="1" noChangeArrowheads="1" noChangeShapeType="1" noTextEdit="1"/>
              </p:cNvSpPr>
              <p:nvPr/>
            </p:nvSpPr>
            <p:spPr bwMode="auto">
              <a:xfrm>
                <a:off x="1264814" y="3561836"/>
                <a:ext cx="5377838" cy="1432700"/>
              </a:xfrm>
              <a:prstGeom prst="rect">
                <a:avLst/>
              </a:prstGeom>
              <a:blipFill rotWithShape="0">
                <a:blip r:embed="rId3"/>
                <a:stretch>
                  <a:fillRect l="-1699" t="-297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 name="Rectangle 1"/>
              <p:cNvSpPr/>
              <p:nvPr/>
            </p:nvSpPr>
            <p:spPr>
              <a:xfrm>
                <a:off x="2530699" y="1611194"/>
                <a:ext cx="3321679" cy="988540"/>
              </a:xfrm>
              <a:prstGeom prst="rect">
                <a:avLst/>
              </a:prstGeom>
              <a:solidFill>
                <a:srgbClr val="FFFF00"/>
              </a:solidFill>
              <a:ln>
                <a:solidFill>
                  <a:srgbClr val="FFC000"/>
                </a:solidFill>
              </a:ln>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𝑃</m:t>
                          </m:r>
                        </m:e>
                      </m:acc>
                      <m:r>
                        <a:rPr lang="en-US" sz="2400" i="1">
                          <a:latin typeface="Cambria Math" panose="02040503050406030204" pitchFamily="18" charset="0"/>
                        </a:rPr>
                        <m:t>=</m:t>
                      </m:r>
                      <m:nary>
                        <m:naryPr>
                          <m:chr m:val="∑"/>
                          <m:supHide m:val="on"/>
                          <m:ctrlPr>
                            <a:rPr lang="en-US" sz="2400" i="1" smtClean="0">
                              <a:latin typeface="Cambria Math" panose="02040503050406030204" pitchFamily="18" charset="0"/>
                            </a:rPr>
                          </m:ctrlPr>
                        </m:naryPr>
                        <m:sub>
                          <m:r>
                            <m:rPr>
                              <m:brk m:alnAt="7"/>
                            </m:rPr>
                            <a:rPr lang="en-US" sz="2400" b="0" i="1" smtClean="0">
                              <a:latin typeface="Cambria Math" panose="02040503050406030204" pitchFamily="18" charset="0"/>
                            </a:rPr>
                            <m:t>𝑛</m:t>
                          </m:r>
                        </m:sub>
                        <m:sup/>
                        <m:e>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𝑝</m:t>
                                  </m:r>
                                </m:e>
                              </m:acc>
                            </m:e>
                            <m:sub>
                              <m:r>
                                <a:rPr lang="en-US" sz="2400" b="0" i="1" smtClean="0">
                                  <a:latin typeface="Cambria Math" panose="02040503050406030204" pitchFamily="18" charset="0"/>
                                </a:rPr>
                                <m:t>𝑛</m:t>
                              </m:r>
                            </m:sub>
                          </m:sSub>
                        </m:e>
                      </m:nary>
                      <m:r>
                        <a:rPr lang="en-US" sz="2400" b="0" i="1" smtClean="0">
                          <a:latin typeface="Cambria Math" panose="02040503050406030204" pitchFamily="18" charset="0"/>
                        </a:rPr>
                        <m:t>=</m:t>
                      </m:r>
                      <m:nary>
                        <m:naryPr>
                          <m:chr m:val="∑"/>
                          <m:supHide m:val="on"/>
                          <m:ctrlPr>
                            <a:rPr lang="en-US" sz="2400" i="1">
                              <a:latin typeface="Cambria Math" panose="02040503050406030204" pitchFamily="18" charset="0"/>
                            </a:rPr>
                          </m:ctrlPr>
                        </m:naryPr>
                        <m:sub>
                          <m:r>
                            <m:rPr>
                              <m:brk m:alnAt="7"/>
                            </m:rPr>
                            <a:rPr lang="en-US" sz="2400" i="1">
                              <a:latin typeface="Cambria Math" panose="02040503050406030204" pitchFamily="18" charset="0"/>
                            </a:rPr>
                            <m:t>𝑛</m:t>
                          </m:r>
                        </m:sub>
                        <m:sup/>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𝑛</m:t>
                              </m:r>
                            </m:sub>
                          </m:sSub>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𝑣</m:t>
                                  </m:r>
                                </m:e>
                              </m:acc>
                            </m:e>
                            <m:sub>
                              <m:r>
                                <a:rPr lang="en-US" sz="2400" i="1">
                                  <a:latin typeface="Cambria Math" panose="02040503050406030204" pitchFamily="18" charset="0"/>
                                </a:rPr>
                                <m:t>𝑛</m:t>
                              </m:r>
                            </m:sub>
                          </m:sSub>
                        </m:e>
                      </m:nary>
                    </m:oMath>
                  </m:oMathPara>
                </a14:m>
                <a:endParaRPr lang="en-US" sz="2400" dirty="0"/>
              </a:p>
            </p:txBody>
          </p:sp>
        </mc:Choice>
        <mc:Fallback xmlns="">
          <p:sp>
            <p:nvSpPr>
              <p:cNvPr id="2" name="Rectangle 1"/>
              <p:cNvSpPr>
                <a:spLocks noRot="1" noChangeAspect="1" noMove="1" noResize="1" noEditPoints="1" noAdjustHandles="1" noChangeArrowheads="1" noChangeShapeType="1" noTextEdit="1"/>
              </p:cNvSpPr>
              <p:nvPr/>
            </p:nvSpPr>
            <p:spPr>
              <a:xfrm>
                <a:off x="2530699" y="1611194"/>
                <a:ext cx="3321679" cy="988540"/>
              </a:xfrm>
              <a:prstGeom prst="rect">
                <a:avLst/>
              </a:prstGeom>
              <a:blipFill rotWithShape="0">
                <a:blip r:embed="rId4"/>
                <a:stretch>
                  <a:fillRect/>
                </a:stretch>
              </a:blipFill>
              <a:ln>
                <a:solidFill>
                  <a:srgbClr val="FFC000"/>
                </a:solidFill>
              </a:ln>
            </p:spPr>
            <p:txBody>
              <a:bodyPr/>
              <a:lstStyle/>
              <a:p>
                <a:r>
                  <a:rPr lang="en-US">
                    <a:noFill/>
                  </a:rPr>
                  <a:t> </a:t>
                </a:r>
              </a:p>
            </p:txBody>
          </p:sp>
        </mc:Fallback>
      </mc:AlternateContent>
      <p:sp>
        <p:nvSpPr>
          <p:cNvPr id="3" name="TextBox 2"/>
          <p:cNvSpPr txBox="1"/>
          <p:nvPr/>
        </p:nvSpPr>
        <p:spPr>
          <a:xfrm>
            <a:off x="6121212" y="1771662"/>
            <a:ext cx="2752677" cy="830997"/>
          </a:xfrm>
          <a:prstGeom prst="rect">
            <a:avLst/>
          </a:prstGeom>
          <a:noFill/>
        </p:spPr>
        <p:txBody>
          <a:bodyPr wrap="none" rtlCol="0">
            <a:spAutoFit/>
          </a:bodyPr>
          <a:lstStyle/>
          <a:p>
            <a:r>
              <a:rPr lang="en-US" sz="2400" dirty="0"/>
              <a:t>Linear momentum </a:t>
            </a:r>
          </a:p>
          <a:p>
            <a:r>
              <a:rPr lang="en-US" sz="2400" dirty="0"/>
              <a:t>vector of system</a:t>
            </a:r>
          </a:p>
        </p:txBody>
      </p:sp>
    </p:spTree>
    <p:custDataLst>
      <p:tags r:id="rId1"/>
    </p:custDataLst>
    <p:extLst>
      <p:ext uri="{BB962C8B-B14F-4D97-AF65-F5344CB8AC3E}">
        <p14:creationId xmlns:p14="http://schemas.microsoft.com/office/powerpoint/2010/main" val="1150222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274437" y="63425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System of particles </a:t>
            </a:r>
          </a:p>
        </p:txBody>
      </p:sp>
      <mc:AlternateContent xmlns:mc="http://schemas.openxmlformats.org/markup-compatibility/2006" xmlns:a14="http://schemas.microsoft.com/office/drawing/2010/main">
        <mc:Choice Requires="a14">
          <p:sp>
            <p:nvSpPr>
              <p:cNvPr id="53254" name="Rectangle 7"/>
              <p:cNvSpPr>
                <a:spLocks noChangeArrowheads="1"/>
              </p:cNvSpPr>
              <p:nvPr/>
            </p:nvSpPr>
            <p:spPr bwMode="auto">
              <a:xfrm>
                <a:off x="704614" y="1358350"/>
                <a:ext cx="3398262" cy="10633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buNone/>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𝐹</m:t>
                              </m:r>
                            </m:e>
                          </m:acc>
                        </m:e>
                        <m:sub>
                          <m:r>
                            <a:rPr lang="en-US" sz="2400" i="1">
                              <a:latin typeface="Cambria Math" panose="02040503050406030204" pitchFamily="18" charset="0"/>
                            </a:rPr>
                            <m:t>𝑛𝑒𝑡</m:t>
                          </m:r>
                        </m:sub>
                      </m:sSub>
                      <m:r>
                        <a:rPr lang="en-US" sz="2400" b="0" i="1" smtClean="0">
                          <a:latin typeface="Cambria Math" panose="02040503050406030204" pitchFamily="18" charset="0"/>
                        </a:rPr>
                        <m:t>=</m:t>
                      </m:r>
                      <m:nary>
                        <m:naryPr>
                          <m:chr m:val="∑"/>
                          <m:subHide m:val="on"/>
                          <m:supHide m:val="on"/>
                          <m:ctrlPr>
                            <a:rPr lang="en-US" sz="2400" b="0" i="1" smtClean="0">
                              <a:latin typeface="Cambria Math" panose="02040503050406030204" pitchFamily="18" charset="0"/>
                            </a:rPr>
                          </m:ctrlPr>
                        </m:naryPr>
                        <m:sub/>
                        <m:sup/>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𝐹</m:t>
                              </m:r>
                            </m:e>
                          </m:acc>
                        </m:e>
                      </m:nary>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𝑑</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𝑃</m:t>
                              </m:r>
                            </m:e>
                          </m:acc>
                        </m:num>
                        <m:den>
                          <m:r>
                            <a:rPr lang="en-US" sz="2400" b="0" i="1" smtClean="0">
                              <a:latin typeface="Cambria Math" panose="02040503050406030204" pitchFamily="18" charset="0"/>
                            </a:rPr>
                            <m:t>𝑑𝑡</m:t>
                          </m:r>
                        </m:den>
                      </m:f>
                    </m:oMath>
                  </m:oMathPara>
                </a14:m>
                <a:endParaRPr lang="en-US" sz="2400" dirty="0">
                  <a:latin typeface="+mn-lt"/>
                </a:endParaRPr>
              </a:p>
            </p:txBody>
          </p:sp>
        </mc:Choice>
        <mc:Fallback xmlns="">
          <p:sp>
            <p:nvSpPr>
              <p:cNvPr id="53254" name="Rectangle 7"/>
              <p:cNvSpPr>
                <a:spLocks noRot="1" noChangeAspect="1" noMove="1" noResize="1" noEditPoints="1" noAdjustHandles="1" noChangeArrowheads="1" noChangeShapeType="1" noTextEdit="1"/>
              </p:cNvSpPr>
              <p:nvPr/>
            </p:nvSpPr>
            <p:spPr bwMode="auto">
              <a:xfrm>
                <a:off x="704614" y="1358350"/>
                <a:ext cx="3398262" cy="1063368"/>
              </a:xfrm>
              <a:prstGeom prst="rect">
                <a:avLst/>
              </a:prstGeom>
              <a:blipFill rotWithShape="0">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7" name="TextBox 6"/>
          <p:cNvSpPr txBox="1"/>
          <p:nvPr/>
        </p:nvSpPr>
        <p:spPr>
          <a:xfrm>
            <a:off x="846308" y="2693233"/>
            <a:ext cx="3950120" cy="1569660"/>
          </a:xfrm>
          <a:prstGeom prst="rect">
            <a:avLst/>
          </a:prstGeom>
          <a:noFill/>
        </p:spPr>
        <p:txBody>
          <a:bodyPr wrap="none" rtlCol="0">
            <a:spAutoFit/>
          </a:bodyPr>
          <a:lstStyle/>
          <a:p>
            <a:r>
              <a:rPr lang="en-US" sz="2400" dirty="0"/>
              <a:t>Internal forces occur in </a:t>
            </a:r>
          </a:p>
          <a:p>
            <a:r>
              <a:rPr lang="en-US" sz="2400" dirty="0"/>
              <a:t>action-reaction pairs, </a:t>
            </a:r>
          </a:p>
          <a:p>
            <a:r>
              <a:rPr lang="en-US" sz="2400" dirty="0"/>
              <a:t>cancel.</a:t>
            </a:r>
          </a:p>
          <a:p>
            <a:r>
              <a:rPr lang="en-US" sz="2400" dirty="0"/>
              <a:t>Only external forces remain</a:t>
            </a:r>
          </a:p>
        </p:txBody>
      </p:sp>
      <p:pic>
        <p:nvPicPr>
          <p:cNvPr id="2" name="Picture 1" descr="A black outline labeled &quot;system&quot; with small circles inside. Red vectors labeled Fext point towards the outline from the outside. Pairs of blue, green and yellow arros symbolize forces acting between the particles inside the system.">
            <a:extLst>
              <a:ext uri="{FF2B5EF4-FFF2-40B4-BE49-F238E27FC236}">
                <a16:creationId xmlns:a16="http://schemas.microsoft.com/office/drawing/2014/main" id="{191F8F67-2FFB-75FF-4EDF-9D3B09C1FA6E}"/>
              </a:ext>
            </a:extLst>
          </p:cNvPr>
          <p:cNvPicPr>
            <a:picLocks noChangeAspect="1"/>
          </p:cNvPicPr>
          <p:nvPr/>
        </p:nvPicPr>
        <p:blipFill>
          <a:blip r:embed="rId4"/>
          <a:stretch>
            <a:fillRect/>
          </a:stretch>
        </p:blipFill>
        <p:spPr>
          <a:xfrm>
            <a:off x="4589137" y="1459541"/>
            <a:ext cx="4798089" cy="3330017"/>
          </a:xfrm>
          <a:prstGeom prst="rect">
            <a:avLst/>
          </a:prstGeom>
        </p:spPr>
      </p:pic>
      <mc:AlternateContent xmlns:mc="http://schemas.openxmlformats.org/markup-compatibility/2006" xmlns:a14="http://schemas.microsoft.com/office/drawing/2010/main">
        <mc:Choice Requires="a14">
          <p:sp>
            <p:nvSpPr>
              <p:cNvPr id="4" name="Rectangle 3"/>
              <p:cNvSpPr/>
              <p:nvPr/>
            </p:nvSpPr>
            <p:spPr>
              <a:xfrm>
                <a:off x="1112885" y="4964901"/>
                <a:ext cx="2041969" cy="1063368"/>
              </a:xfrm>
              <a:prstGeom prst="rect">
                <a:avLst/>
              </a:prstGeom>
            </p:spPr>
            <p:txBody>
              <a:bodyPr wrap="none">
                <a:spAutoFit/>
              </a:bodyPr>
              <a:lstStyle/>
              <a:p>
                <a:pPr>
                  <a:buNone/>
                </a:pPr>
                <a14:m>
                  <m:oMathPara xmlns:m="http://schemas.openxmlformats.org/officeDocument/2006/math">
                    <m:oMathParaPr>
                      <m:jc m:val="centerGroup"/>
                    </m:oMathParaPr>
                    <m:oMath xmlns:m="http://schemas.openxmlformats.org/officeDocument/2006/math">
                      <m:nary>
                        <m:naryPr>
                          <m:chr m:val="∑"/>
                          <m:subHide m:val="on"/>
                          <m:supHide m:val="on"/>
                          <m:ctrlPr>
                            <a:rPr lang="en-US" sz="2400" i="1" smtClean="0">
                              <a:latin typeface="Cambria Math" panose="02040503050406030204" pitchFamily="18" charset="0"/>
                            </a:rPr>
                          </m:ctrlPr>
                        </m:naryPr>
                        <m:sub/>
                        <m:sup/>
                        <m:e>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1" i="1" smtClean="0">
                                  <a:solidFill>
                                    <a:srgbClr val="FF0000"/>
                                  </a:solidFill>
                                  <a:latin typeface="Cambria Math" panose="02040503050406030204" pitchFamily="18" charset="0"/>
                                </a:rPr>
                                <m:t>𝒆𝒙𝒕</m:t>
                              </m:r>
                            </m:sub>
                          </m:sSub>
                        </m:e>
                      </m:nary>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i="1">
                              <a:latin typeface="Cambria Math" panose="02040503050406030204" pitchFamily="18" charset="0"/>
                            </a:rPr>
                            <m:t>𝑑</m:t>
                          </m:r>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num>
                        <m:den>
                          <m:r>
                            <a:rPr lang="en-US" sz="2400" i="1">
                              <a:latin typeface="Cambria Math" panose="02040503050406030204" pitchFamily="18" charset="0"/>
                            </a:rPr>
                            <m:t>𝑑𝑡</m:t>
                          </m:r>
                        </m:den>
                      </m:f>
                    </m:oMath>
                  </m:oMathPara>
                </a14:m>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1112885" y="4964901"/>
                <a:ext cx="2041969" cy="1063368"/>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4210588" y="5224298"/>
                <a:ext cx="3261021" cy="544573"/>
              </a:xfrm>
              <a:prstGeom prst="rect">
                <a:avLst/>
              </a:prstGeom>
              <a:solidFill>
                <a:srgbClr val="FFFF00"/>
              </a:solidFill>
              <a:ln>
                <a:solidFill>
                  <a:srgbClr val="FFC000"/>
                </a:solidFill>
              </a:ln>
            </p:spPr>
            <p:txBody>
              <a:bodyPr wrap="none">
                <a:spAutoFit/>
              </a:bodyPr>
              <a:lstStyle/>
              <a:p>
                <a:pPr>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𝐽</m:t>
                              </m:r>
                            </m:e>
                          </m:acc>
                        </m:e>
                        <m:sub>
                          <m:r>
                            <a:rPr lang="en-US" sz="2400" i="1">
                              <a:latin typeface="Cambria Math" panose="02040503050406030204" pitchFamily="18" charset="0"/>
                            </a:rPr>
                            <m:t>𝑛𝑒𝑡</m:t>
                          </m:r>
                          <m:r>
                            <a:rPr lang="en-US" sz="2400" b="0" i="1" smtClean="0">
                              <a:latin typeface="Cambria Math" panose="02040503050406030204" pitchFamily="18" charset="0"/>
                            </a:rPr>
                            <m:t> </m:t>
                          </m:r>
                          <m:r>
                            <a:rPr lang="en-US" sz="2400" b="1" i="1" smtClean="0">
                              <a:solidFill>
                                <a:srgbClr val="FF0000"/>
                              </a:solidFill>
                              <a:latin typeface="Cambria Math" panose="02040503050406030204" pitchFamily="18" charset="0"/>
                            </a:rPr>
                            <m:t>𝒆𝒙𝒕</m:t>
                          </m:r>
                        </m:sub>
                      </m:sSub>
                      <m:r>
                        <a:rPr lang="en-US" sz="2400" i="1">
                          <a:latin typeface="Cambria Math" panose="02040503050406030204" pitchFamily="18" charset="0"/>
                        </a:rPr>
                        <m:t>=</m:t>
                      </m:r>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𝑃</m:t>
                              </m:r>
                            </m:e>
                          </m:acc>
                        </m:e>
                        <m:sub>
                          <m:r>
                            <a:rPr lang="en-US" sz="2400" b="0" i="1" smtClean="0">
                              <a:latin typeface="Cambria Math" panose="02040503050406030204" pitchFamily="18" charset="0"/>
                            </a:rPr>
                            <m:t>𝑓</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𝑃</m:t>
                              </m:r>
                            </m:e>
                          </m:acc>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r>
                        <m:rPr>
                          <m:sty m:val="p"/>
                        </m:rPr>
                        <a:rPr lang="el-GR" sz="2400" b="0" i="1" smtClean="0">
                          <a:latin typeface="Cambria Math" panose="02040503050406030204" pitchFamily="18" charset="0"/>
                        </a:rPr>
                        <m:t>Δ</m:t>
                      </m:r>
                      <m:acc>
                        <m:accPr>
                          <m:chr m:val="⃗"/>
                          <m:ctrlPr>
                            <a:rPr lang="el-GR" sz="2400" b="0" i="1" smtClean="0">
                              <a:latin typeface="Cambria Math" panose="02040503050406030204" pitchFamily="18" charset="0"/>
                            </a:rPr>
                          </m:ctrlPr>
                        </m:accPr>
                        <m:e>
                          <m:r>
                            <a:rPr lang="en-US" sz="2400" b="0" i="1" smtClean="0">
                              <a:latin typeface="Cambria Math" panose="02040503050406030204" pitchFamily="18" charset="0"/>
                            </a:rPr>
                            <m:t>𝑃</m:t>
                          </m:r>
                        </m:e>
                      </m:acc>
                    </m:oMath>
                  </m:oMathPara>
                </a14:m>
                <a:endParaRPr lang="en-US" sz="2400" dirty="0"/>
              </a:p>
            </p:txBody>
          </p:sp>
        </mc:Choice>
        <mc:Fallback xmlns="">
          <p:sp>
            <p:nvSpPr>
              <p:cNvPr id="9" name="Rectangle 8"/>
              <p:cNvSpPr>
                <a:spLocks noRot="1" noChangeAspect="1" noMove="1" noResize="1" noEditPoints="1" noAdjustHandles="1" noChangeArrowheads="1" noChangeShapeType="1" noTextEdit="1"/>
              </p:cNvSpPr>
              <p:nvPr/>
            </p:nvSpPr>
            <p:spPr>
              <a:xfrm>
                <a:off x="4210588" y="5224298"/>
                <a:ext cx="3261021" cy="544573"/>
              </a:xfrm>
              <a:prstGeom prst="rect">
                <a:avLst/>
              </a:prstGeom>
              <a:blipFill rotWithShape="0">
                <a:blip r:embed="rId6"/>
                <a:stretch>
                  <a:fillRect/>
                </a:stretch>
              </a:blipFill>
              <a:ln>
                <a:solidFill>
                  <a:srgbClr val="FFC000"/>
                </a:solidFill>
              </a:ln>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329122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Conservation of linear momentum</a:t>
            </a:r>
          </a:p>
        </p:txBody>
      </p:sp>
      <p:sp>
        <p:nvSpPr>
          <p:cNvPr id="5" name="Rectangle 4"/>
          <p:cNvSpPr/>
          <p:nvPr/>
        </p:nvSpPr>
        <p:spPr>
          <a:xfrm>
            <a:off x="990614" y="1813722"/>
            <a:ext cx="4572000" cy="738664"/>
          </a:xfrm>
          <a:prstGeom prst="rect">
            <a:avLst/>
          </a:prstGeom>
        </p:spPr>
        <p:txBody>
          <a:bodyPr>
            <a:spAutoFit/>
          </a:bodyPr>
          <a:lstStyle/>
          <a:p>
            <a:r>
              <a:rPr lang="en-US" sz="2400" dirty="0"/>
              <a:t>If no external forces act:</a:t>
            </a:r>
          </a:p>
          <a:p>
            <a:r>
              <a:rPr lang="en-US" dirty="0"/>
              <a:t> </a:t>
            </a:r>
          </a:p>
        </p:txBody>
      </p:sp>
      <mc:AlternateContent xmlns:mc="http://schemas.openxmlformats.org/markup-compatibility/2006" xmlns:a14="http://schemas.microsoft.com/office/drawing/2010/main">
        <mc:Choice Requires="a14">
          <p:sp>
            <p:nvSpPr>
              <p:cNvPr id="10" name="Rectangle 9"/>
              <p:cNvSpPr/>
              <p:nvPr/>
            </p:nvSpPr>
            <p:spPr>
              <a:xfrm>
                <a:off x="3276614" y="2552386"/>
                <a:ext cx="2612062" cy="1063368"/>
              </a:xfrm>
              <a:prstGeom prst="rect">
                <a:avLst/>
              </a:prstGeom>
            </p:spPr>
            <p:txBody>
              <a:bodyPr wrap="none">
                <a:spAutoFit/>
              </a:bodyPr>
              <a:lstStyle/>
              <a:p>
                <a:pPr>
                  <a:buNone/>
                </a:pPr>
                <a14:m>
                  <m:oMathPara xmlns:m="http://schemas.openxmlformats.org/officeDocument/2006/math">
                    <m:oMathParaPr>
                      <m:jc m:val="centerGroup"/>
                    </m:oMathParaPr>
                    <m:oMath xmlns:m="http://schemas.openxmlformats.org/officeDocument/2006/math">
                      <m:nary>
                        <m:naryPr>
                          <m:chr m:val="∑"/>
                          <m:subHide m:val="on"/>
                          <m:supHide m:val="on"/>
                          <m:ctrlPr>
                            <a:rPr lang="en-US" sz="2400" i="1" smtClean="0">
                              <a:latin typeface="Cambria Math" panose="02040503050406030204" pitchFamily="18" charset="0"/>
                            </a:rPr>
                          </m:ctrlPr>
                        </m:naryPr>
                        <m:sub/>
                        <m:sup/>
                        <m:e>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0" i="1" smtClean="0">
                                  <a:latin typeface="Cambria Math" panose="02040503050406030204" pitchFamily="18" charset="0"/>
                                </a:rPr>
                                <m:t>𝑒𝑥𝑡</m:t>
                              </m:r>
                            </m:sub>
                          </m:sSub>
                        </m:e>
                      </m:nary>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i="1">
                              <a:latin typeface="Cambria Math" panose="02040503050406030204" pitchFamily="18" charset="0"/>
                            </a:rPr>
                            <m:t>𝑑</m:t>
                          </m:r>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num>
                        <m:den>
                          <m:r>
                            <a:rPr lang="en-US" sz="2400" i="1">
                              <a:latin typeface="Cambria Math" panose="02040503050406030204" pitchFamily="18" charset="0"/>
                            </a:rPr>
                            <m:t>𝑑𝑡</m:t>
                          </m:r>
                        </m:den>
                      </m:f>
                      <m:r>
                        <a:rPr lang="en-US" sz="2400" b="0" i="1" smtClean="0">
                          <a:latin typeface="Cambria Math" panose="02040503050406030204" pitchFamily="18" charset="0"/>
                        </a:rPr>
                        <m:t>=0</m:t>
                      </m:r>
                    </m:oMath>
                  </m:oMathPara>
                </a14:m>
                <a:endParaRPr lang="en-US" sz="2400" dirty="0"/>
              </a:p>
            </p:txBody>
          </p:sp>
        </mc:Choice>
        <mc:Fallback xmlns="">
          <p:sp>
            <p:nvSpPr>
              <p:cNvPr id="10" name="Rectangle 9"/>
              <p:cNvSpPr>
                <a:spLocks noRot="1" noChangeAspect="1" noMove="1" noResize="1" noEditPoints="1" noAdjustHandles="1" noChangeArrowheads="1" noChangeShapeType="1" noTextEdit="1"/>
              </p:cNvSpPr>
              <p:nvPr/>
            </p:nvSpPr>
            <p:spPr>
              <a:xfrm>
                <a:off x="3276614" y="2552386"/>
                <a:ext cx="2612062" cy="1063368"/>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2554142" y="4296905"/>
                <a:ext cx="1218923" cy="544573"/>
              </a:xfrm>
              <a:prstGeom prst="rect">
                <a:avLst/>
              </a:prstGeom>
              <a:solidFill>
                <a:srgbClr val="FFFF00"/>
              </a:solidFill>
              <a:ln>
                <a:solidFill>
                  <a:srgbClr val="FFC000"/>
                </a:solidFill>
              </a:ln>
            </p:spPr>
            <p:txBody>
              <a:bodyPr wrap="none">
                <a:spAutoFit/>
              </a:bodyPr>
              <a:lstStyle/>
              <a:p>
                <a:pPr>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𝑃</m:t>
                              </m:r>
                            </m:e>
                          </m:acc>
                        </m:e>
                        <m:sub>
                          <m:r>
                            <a:rPr lang="en-US" sz="2400" b="0" i="1" smtClean="0">
                              <a:latin typeface="Cambria Math" panose="02040503050406030204" pitchFamily="18" charset="0"/>
                            </a:rPr>
                            <m:t>𝑓</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𝑃</m:t>
                              </m:r>
                            </m:e>
                          </m:acc>
                        </m:e>
                        <m:sub>
                          <m:r>
                            <a:rPr lang="en-US" sz="2400" b="0" i="1" smtClean="0">
                              <a:latin typeface="Cambria Math" panose="02040503050406030204" pitchFamily="18" charset="0"/>
                            </a:rPr>
                            <m:t>𝑖</m:t>
                          </m:r>
                        </m:sub>
                      </m:sSub>
                    </m:oMath>
                  </m:oMathPara>
                </a14:m>
                <a:endParaRPr lang="en-US" sz="2400" dirty="0"/>
              </a:p>
            </p:txBody>
          </p:sp>
        </mc:Choice>
        <mc:Fallback xmlns="">
          <p:sp>
            <p:nvSpPr>
              <p:cNvPr id="9" name="Rectangle 8"/>
              <p:cNvSpPr>
                <a:spLocks noRot="1" noChangeAspect="1" noMove="1" noResize="1" noEditPoints="1" noAdjustHandles="1" noChangeArrowheads="1" noChangeShapeType="1" noTextEdit="1"/>
              </p:cNvSpPr>
              <p:nvPr/>
            </p:nvSpPr>
            <p:spPr>
              <a:xfrm>
                <a:off x="2554142" y="4296905"/>
                <a:ext cx="1218923" cy="544573"/>
              </a:xfrm>
              <a:prstGeom prst="rect">
                <a:avLst/>
              </a:prstGeom>
              <a:blipFill rotWithShape="0">
                <a:blip r:embed="rId3"/>
                <a:stretch>
                  <a:fillRect/>
                </a:stretch>
              </a:blipFill>
              <a:ln>
                <a:solidFill>
                  <a:srgbClr val="FFC000"/>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 name="TextBox 1"/>
              <p:cNvSpPr txBox="1"/>
              <p:nvPr/>
            </p:nvSpPr>
            <p:spPr>
              <a:xfrm>
                <a:off x="5089579" y="4070689"/>
                <a:ext cx="1316771" cy="797911"/>
              </a:xfrm>
              <a:prstGeom prst="rect">
                <a:avLst/>
              </a:prstGeom>
              <a:solidFill>
                <a:srgbClr val="FFFF00"/>
              </a:solidFill>
              <a:ln>
                <a:solidFill>
                  <a:srgbClr val="FFC000"/>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𝑃</m:t>
                          </m:r>
                        </m:e>
                        <m:sub>
                          <m:r>
                            <a:rPr lang="en-US" sz="2400" b="0" i="1" smtClean="0">
                              <a:latin typeface="Cambria Math" panose="02040503050406030204" pitchFamily="18" charset="0"/>
                            </a:rPr>
                            <m:t>𝑓𝑥</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𝑃</m:t>
                          </m:r>
                        </m:e>
                        <m:sub>
                          <m:r>
                            <a:rPr lang="en-US" sz="2400" b="0" i="1" smtClean="0">
                              <a:latin typeface="Cambria Math" panose="02040503050406030204" pitchFamily="18" charset="0"/>
                            </a:rPr>
                            <m:t>𝑖𝑥</m:t>
                          </m:r>
                        </m:sub>
                      </m:sSub>
                    </m:oMath>
                  </m:oMathPara>
                </a14:m>
                <a:endParaRPr lang="en-US" sz="2400" b="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𝑃</m:t>
                          </m:r>
                        </m:e>
                        <m:sub>
                          <m:r>
                            <a:rPr lang="en-US" sz="2400" i="1">
                              <a:latin typeface="Cambria Math" panose="02040503050406030204" pitchFamily="18" charset="0"/>
                            </a:rPr>
                            <m:t>𝑓</m:t>
                          </m:r>
                          <m:r>
                            <a:rPr lang="en-US" sz="2400" b="0" i="1" smtClean="0">
                              <a:latin typeface="Cambria Math" panose="02040503050406030204" pitchFamily="18" charset="0"/>
                            </a:rPr>
                            <m:t>𝑦</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𝑃</m:t>
                          </m:r>
                        </m:e>
                        <m:sub>
                          <m:r>
                            <a:rPr lang="en-US" sz="2400" i="1">
                              <a:latin typeface="Cambria Math" panose="02040503050406030204" pitchFamily="18" charset="0"/>
                            </a:rPr>
                            <m:t>𝑖</m:t>
                          </m:r>
                          <m:r>
                            <a:rPr lang="en-US" sz="2400" b="0" i="1" smtClean="0">
                              <a:latin typeface="Cambria Math" panose="02040503050406030204" pitchFamily="18" charset="0"/>
                            </a:rPr>
                            <m:t>𝑦</m:t>
                          </m:r>
                        </m:sub>
                      </m:sSub>
                    </m:oMath>
                  </m:oMathPara>
                </a14:m>
                <a:endParaRPr lang="en-US" sz="2400" dirty="0"/>
              </a:p>
            </p:txBody>
          </p:sp>
        </mc:Choice>
        <mc:Fallback xmlns="">
          <p:sp>
            <p:nvSpPr>
              <p:cNvPr id="2" name="TextBox 1"/>
              <p:cNvSpPr txBox="1">
                <a:spLocks noRot="1" noChangeAspect="1" noMove="1" noResize="1" noEditPoints="1" noAdjustHandles="1" noChangeArrowheads="1" noChangeShapeType="1" noTextEdit="1"/>
              </p:cNvSpPr>
              <p:nvPr/>
            </p:nvSpPr>
            <p:spPr>
              <a:xfrm>
                <a:off x="5089579" y="4070689"/>
                <a:ext cx="1316771" cy="797911"/>
              </a:xfrm>
              <a:prstGeom prst="rect">
                <a:avLst/>
              </a:prstGeom>
              <a:blipFill rotWithShape="0">
                <a:blip r:embed="rId5"/>
                <a:stretch>
                  <a:fillRect l="-4128" r="-459" b="-12030"/>
                </a:stretch>
              </a:blipFill>
              <a:ln>
                <a:solidFill>
                  <a:srgbClr val="FFC000"/>
                </a:solidFill>
              </a:ln>
            </p:spPr>
            <p:txBody>
              <a:bodyPr/>
              <a:lstStyle/>
              <a:p>
                <a:r>
                  <a:rPr lang="en-US">
                    <a:noFill/>
                  </a:rPr>
                  <a:t> </a:t>
                </a:r>
              </a:p>
            </p:txBody>
          </p:sp>
        </mc:Fallback>
      </mc:AlternateContent>
      <p:sp>
        <p:nvSpPr>
          <p:cNvPr id="3" name="TextBox 2"/>
          <p:cNvSpPr txBox="1"/>
          <p:nvPr/>
        </p:nvSpPr>
        <p:spPr>
          <a:xfrm>
            <a:off x="1233346" y="5718875"/>
            <a:ext cx="3010761" cy="461665"/>
          </a:xfrm>
          <a:prstGeom prst="rect">
            <a:avLst/>
          </a:prstGeom>
          <a:noFill/>
        </p:spPr>
        <p:txBody>
          <a:bodyPr wrap="none" rtlCol="0">
            <a:spAutoFit/>
          </a:bodyPr>
          <a:lstStyle/>
          <a:p>
            <a:r>
              <a:rPr lang="en-US" sz="2400" dirty="0"/>
              <a:t>Example: explosions</a:t>
            </a:r>
          </a:p>
        </p:txBody>
      </p:sp>
    </p:spTree>
    <p:custDataLst>
      <p:tags r:id="rId1"/>
    </p:custDataLst>
    <p:extLst>
      <p:ext uri="{BB962C8B-B14F-4D97-AF65-F5344CB8AC3E}">
        <p14:creationId xmlns:p14="http://schemas.microsoft.com/office/powerpoint/2010/main" val="349253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noChangeArrowheads="1"/>
          </p:cNvSpPr>
          <p:nvPr>
            <p:ph type="title" idx="4294967295"/>
          </p:nvPr>
        </p:nvSpPr>
        <p:spPr bwMode="auto">
          <a:xfrm>
            <a:off x="1162892" y="716888"/>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Example: Explosion</a:t>
            </a:r>
          </a:p>
        </p:txBody>
      </p:sp>
      <p:sp>
        <p:nvSpPr>
          <p:cNvPr id="3" name="Rectangle 2"/>
          <p:cNvSpPr/>
          <p:nvPr/>
        </p:nvSpPr>
        <p:spPr>
          <a:xfrm>
            <a:off x="755374" y="1573437"/>
            <a:ext cx="7951304" cy="3416320"/>
          </a:xfrm>
          <a:prstGeom prst="rect">
            <a:avLst/>
          </a:prstGeom>
        </p:spPr>
        <p:txBody>
          <a:bodyPr wrap="square">
            <a:spAutoFit/>
          </a:bodyPr>
          <a:lstStyle/>
          <a:p>
            <a:r>
              <a:rPr lang="en-US" sz="2400" dirty="0"/>
              <a:t>A firecracker of mass </a:t>
            </a:r>
            <a:r>
              <a:rPr lang="en-US" sz="2400" i="1" dirty="0"/>
              <a:t>M</a:t>
            </a:r>
            <a:r>
              <a:rPr lang="en-US" sz="2400" dirty="0"/>
              <a:t> is traveling with speed </a:t>
            </a:r>
            <a:r>
              <a:rPr lang="en-US" sz="2400" i="1" dirty="0"/>
              <a:t>V</a:t>
            </a:r>
            <a:r>
              <a:rPr lang="en-US" sz="2400" dirty="0"/>
              <a:t> in the positive </a:t>
            </a:r>
            <a:r>
              <a:rPr lang="en-US" sz="2400" i="1" dirty="0"/>
              <a:t>x</a:t>
            </a:r>
            <a:r>
              <a:rPr lang="en-US" sz="2400" dirty="0"/>
              <a:t>-direction. It explodes into two fragments of equal mass. Fragment A moves away at an angle </a:t>
            </a:r>
            <a:r>
              <a:rPr lang="el-GR" sz="2400" dirty="0"/>
              <a:t>θ</a:t>
            </a:r>
            <a:r>
              <a:rPr lang="en-US" sz="2400" dirty="0"/>
              <a:t> above the positive </a:t>
            </a:r>
            <a:r>
              <a:rPr lang="en-US" sz="2400" i="1" dirty="0"/>
              <a:t>x</a:t>
            </a:r>
            <a:r>
              <a:rPr lang="en-US" sz="2400" dirty="0"/>
              <a:t>-axis, as shown in the figure. Fragment B moves along the negative </a:t>
            </a:r>
            <a:r>
              <a:rPr lang="en-US" sz="2400" i="1" dirty="0"/>
              <a:t>y</a:t>
            </a:r>
            <a:r>
              <a:rPr lang="en-US" sz="2400" dirty="0"/>
              <a:t>-axis</a:t>
            </a:r>
          </a:p>
          <a:p>
            <a:r>
              <a:rPr lang="en-US" sz="2400" dirty="0"/>
              <a:t> </a:t>
            </a:r>
          </a:p>
          <a:p>
            <a:r>
              <a:rPr lang="en-US" sz="2400" dirty="0"/>
              <a:t>Find the speeds</a:t>
            </a:r>
          </a:p>
          <a:p>
            <a:r>
              <a:rPr lang="en-US" sz="2400" dirty="0"/>
              <a:t>of the fragments.</a:t>
            </a:r>
          </a:p>
          <a:p>
            <a:endParaRPr lang="en-US" sz="2400" dirty="0"/>
          </a:p>
        </p:txBody>
      </p:sp>
      <p:graphicFrame>
        <p:nvGraphicFramePr>
          <p:cNvPr id="2" name="Object 1" descr="Illustration for this problem: A firecracker of mass M is traveling with speed V in the positive x-direction. It explodes into two fragments of equal mass. Fragment A moves away at an angle θ above the positive x-axis, as shown in the figure. Fragment B moves along the negative y-axis&#10;"/>
          <p:cNvGraphicFramePr>
            <a:graphicFrameLocks noChangeAspect="1"/>
          </p:cNvGraphicFramePr>
          <p:nvPr/>
        </p:nvGraphicFramePr>
        <p:xfrm>
          <a:off x="3709141" y="3491317"/>
          <a:ext cx="4732494" cy="2551673"/>
        </p:xfrm>
        <a:graphic>
          <a:graphicData uri="http://schemas.openxmlformats.org/presentationml/2006/ole">
            <mc:AlternateContent xmlns:mc="http://schemas.openxmlformats.org/markup-compatibility/2006">
              <mc:Choice xmlns:v="urn:schemas-microsoft-com:vml" Requires="v">
                <p:oleObj name="Drawing" r:id="rId3" imgW="3495600" imgH="1886040" progId="Presentations.Drawing.14">
                  <p:embed/>
                </p:oleObj>
              </mc:Choice>
              <mc:Fallback>
                <p:oleObj name="Drawing" r:id="rId3" imgW="3495600" imgH="1886040" progId="Presentations.Drawing.14">
                  <p:embed/>
                  <p:pic>
                    <p:nvPicPr>
                      <p:cNvPr id="2" name="Object 1" descr="Illustration for this problem: A firecracker of mass M is traveling with speed V in the positive x-direction. It explodes into two fragments of equal mass. Fragment A moves away at an angle θ above the positive x-axis, as shown in the figure. Fragment B moves along the negative y-axis&#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9141" y="3491317"/>
                        <a:ext cx="4732494" cy="2551673"/>
                      </a:xfrm>
                      <a:prstGeom prst="rect">
                        <a:avLst/>
                      </a:prstGeom>
                      <a:noFill/>
                    </p:spPr>
                  </p:pic>
                </p:oleObj>
              </mc:Fallback>
            </mc:AlternateContent>
          </a:graphicData>
        </a:graphic>
      </p:graphicFrame>
    </p:spTree>
    <p:extLst>
      <p:ext uri="{BB962C8B-B14F-4D97-AF65-F5344CB8AC3E}">
        <p14:creationId xmlns:p14="http://schemas.microsoft.com/office/powerpoint/2010/main" val="14809122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3558</TotalTime>
  <Words>594</Words>
  <Application>Microsoft Office PowerPoint</Application>
  <PresentationFormat>On-screen Show (4:3)</PresentationFormat>
  <Paragraphs>104</Paragraphs>
  <Slides>14</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Cambria Math</vt:lpstr>
      <vt:lpstr>Symbol</vt:lpstr>
      <vt:lpstr>Times New Roman</vt:lpstr>
      <vt:lpstr>Office Theme</vt:lpstr>
      <vt:lpstr>Drawing</vt:lpstr>
      <vt:lpstr>Lecture 17: Linear momentum</vt:lpstr>
      <vt:lpstr>Linear Momentum</vt:lpstr>
      <vt:lpstr>Impulse</vt:lpstr>
      <vt:lpstr>Change in momentum and impulse</vt:lpstr>
      <vt:lpstr>Example: kicking a ball</vt:lpstr>
      <vt:lpstr>System of particles</vt:lpstr>
      <vt:lpstr>System of particles </vt:lpstr>
      <vt:lpstr>Conservation of linear momentum</vt:lpstr>
      <vt:lpstr>Example: Explosion</vt:lpstr>
      <vt:lpstr>Recipe for Momentum Problems</vt:lpstr>
      <vt:lpstr>Short collisions</vt:lpstr>
      <vt:lpstr>Example: Collision</vt:lpstr>
      <vt:lpstr>Energy in collisions</vt:lpstr>
      <vt:lpstr>Fractional change of kinetic energy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Linear momentum</dc:title>
  <dc:creator>Agnes</dc:creator>
  <cp:lastModifiedBy>Agnes Vojta</cp:lastModifiedBy>
  <cp:revision>130</cp:revision>
  <cp:lastPrinted>2014-10-08T20:43:23Z</cp:lastPrinted>
  <dcterms:created xsi:type="dcterms:W3CDTF">2014-04-11T05:21:24Z</dcterms:created>
  <dcterms:modified xsi:type="dcterms:W3CDTF">2025-07-16T16:10:11Z</dcterms:modified>
</cp:coreProperties>
</file>