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ink/ink1.xml" ContentType="application/inkml+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65" r:id="rId2"/>
    <p:sldId id="307" r:id="rId3"/>
    <p:sldId id="308" r:id="rId4"/>
    <p:sldId id="322" r:id="rId5"/>
    <p:sldId id="312" r:id="rId6"/>
    <p:sldId id="313" r:id="rId7"/>
    <p:sldId id="314" r:id="rId8"/>
    <p:sldId id="323" r:id="rId9"/>
    <p:sldId id="315" r:id="rId10"/>
    <p:sldId id="316" r:id="rId11"/>
    <p:sldId id="318" r:id="rId12"/>
    <p:sldId id="317" r:id="rId13"/>
    <p:sldId id="319" r:id="rId14"/>
    <p:sldId id="320" r:id="rId15"/>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2E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231" y="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02299" cy="351737"/>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1"/>
            <a:ext cx="4002299" cy="351737"/>
          </a:xfrm>
          <a:prstGeom prst="rect">
            <a:avLst/>
          </a:prstGeom>
        </p:spPr>
        <p:txBody>
          <a:bodyPr vert="horz" lIns="92830" tIns="46415" rIns="92830" bIns="46415" rtlCol="0"/>
          <a:lstStyle>
            <a:lvl1pPr algn="r">
              <a:defRPr sz="1200"/>
            </a:lvl1pPr>
          </a:lstStyle>
          <a:p>
            <a:fld id="{64AEAEF2-8171-4B11-9FE9-64C1F9E24D05}" type="datetimeFigureOut">
              <a:rPr lang="en-US" smtClean="0"/>
              <a:t>7/16/2025</a:t>
            </a:fld>
            <a:endParaRPr lang="en-US"/>
          </a:p>
        </p:txBody>
      </p:sp>
      <p:sp>
        <p:nvSpPr>
          <p:cNvPr id="4" name="Footer Placeholder 3"/>
          <p:cNvSpPr>
            <a:spLocks noGrp="1"/>
          </p:cNvSpPr>
          <p:nvPr>
            <p:ph type="ftr" sz="quarter" idx="2"/>
          </p:nvPr>
        </p:nvSpPr>
        <p:spPr>
          <a:xfrm>
            <a:off x="0" y="6658664"/>
            <a:ext cx="4002299" cy="351736"/>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1736"/>
          </a:xfrm>
          <a:prstGeom prst="rect">
            <a:avLst/>
          </a:prstGeom>
        </p:spPr>
        <p:txBody>
          <a:bodyPr vert="horz" lIns="92830" tIns="46415" rIns="92830" bIns="46415" rtlCol="0" anchor="b"/>
          <a:lstStyle>
            <a:lvl1pPr algn="r">
              <a:defRPr sz="1200"/>
            </a:lvl1pPr>
          </a:lstStyle>
          <a:p>
            <a:fld id="{67EDA893-48CB-444F-BAD4-1FA0A8A4865A}" type="slidenum">
              <a:rPr lang="en-US" smtClean="0"/>
              <a:t>‹#›</a:t>
            </a:fld>
            <a:endParaRPr lang="en-US"/>
          </a:p>
        </p:txBody>
      </p:sp>
    </p:spTree>
    <p:extLst>
      <p:ext uri="{BB962C8B-B14F-4D97-AF65-F5344CB8AC3E}">
        <p14:creationId xmlns:p14="http://schemas.microsoft.com/office/powerpoint/2010/main" val="97583131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256" units="dev"/>
          <inkml:channel name="T" type="integer" max="2.14748E9" units="dev"/>
        </inkml:traceFormat>
        <inkml:channelProperties>
          <inkml:channelProperty channel="X" name="resolution" value="377.95276" units="1/cm"/>
          <inkml:channelProperty channel="Y" name="resolution" value="425.28058" units="1/cm"/>
          <inkml:channelProperty channel="F" name="resolution" value="0" units="1/dev"/>
          <inkml:channelProperty channel="T" name="resolution" value="1" units="1/dev"/>
        </inkml:channelProperties>
      </inkml:inkSource>
      <inkml:timestamp xml:id="ts0" timeString="2014-09-29T20:27:32.228"/>
    </inkml:context>
    <inkml:brush xml:id="br0">
      <inkml:brushProperty name="width" value="0.1" units="cm"/>
      <inkml:brushProperty name="height" value="0.1" units="cm"/>
      <inkml:brushProperty name="color" value="#FFFFFF"/>
      <inkml:brushProperty name="fitToCurve" value="1"/>
    </inkml:brush>
    <inkml:brush xml:id="br1">
      <inkml:brushProperty name="width" value="0.1" units="cm"/>
      <inkml:brushProperty name="height" value="0.1" units="cm"/>
      <inkml:brushProperty name="fitToCurve" value="1"/>
    </inkml:brush>
  </inkml:definitions>
  <inkml:traceGroup>
    <inkml:annotationXML>
      <emma:emma xmlns:emma="http://www.w3.org/2003/04/emma" version="1.0">
        <emma:interpretation id="{5D2C8D26-FB68-4C10-8BB4-9BC64EC17E39}" emma:medium="tactile" emma:mode="ink">
          <msink:context xmlns:msink="http://schemas.microsoft.com/ink/2010/main" type="writingRegion" rotatedBoundingBox="8517,15366 9512,14724 9782,15144 8787,15785"/>
        </emma:interpretation>
      </emma:emma>
    </inkml:annotationXML>
    <inkml:traceGroup>
      <inkml:annotationXML>
        <emma:emma xmlns:emma="http://www.w3.org/2003/04/emma" version="1.0">
          <emma:interpretation id="{67E87A27-F229-4FF8-B5DF-8F3944AB012D}" emma:medium="tactile" emma:mode="ink">
            <msink:context xmlns:msink="http://schemas.microsoft.com/ink/2010/main" type="paragraph" rotatedBoundingBox="8517,15366 9512,14724 9782,15144 8787,15785" alignmentLevel="1"/>
          </emma:interpretation>
        </emma:emma>
      </inkml:annotationXML>
      <inkml:traceGroup>
        <inkml:annotationXML>
          <emma:emma xmlns:emma="http://www.w3.org/2003/04/emma" version="1.0">
            <emma:interpretation id="{15D6B958-FEED-406C-9505-76736A4BD4EE}" emma:medium="tactile" emma:mode="ink">
              <msink:context xmlns:msink="http://schemas.microsoft.com/ink/2010/main" type="line" rotatedBoundingBox="8517,15366 9512,14724 9782,15144 8787,15785"/>
            </emma:interpretation>
          </emma:emma>
        </inkml:annotationXML>
        <inkml:traceGroup>
          <inkml:annotationXML>
            <emma:emma xmlns:emma="http://www.w3.org/2003/04/emma" version="1.0">
              <emma:interpretation id="{264C943C-A6C5-48D0-981B-5AD278F5AC76}" emma:medium="tactile" emma:mode="ink">
                <msink:context xmlns:msink="http://schemas.microsoft.com/ink/2010/main" type="inkWord" rotatedBoundingBox="8517,15366 9512,14724 9782,15144 8787,15785"/>
              </emma:interpretation>
            </emma:emma>
          </inkml:annotationXML>
          <inkml:trace contextRef="#ctx0" brushRef="#br0">528 12 11 0,'-20'-14'5'0,"4"17"-6"16,16-3 6-16,0 0-5 15,0 0 0-15,0 0 3 16,-4 0 1-16,-4 4-4 15,0-1 0-15,-4 1 3 16,-4-1 0-16,-3 4 0 16,-9 4 0-16,4 3-2 15,-8 0 1-15,0 4-1 16,1-1 0-16,-1 1-1 0,4-4 1 16,4 7-1-16,5-3 0 15,3 0-1-15,8-8 1 16,4 1-1-16,8 3 1 15,8-7-1-15,7 0 1 16,5-7-1-16,8-7 1 16,12 3 0-16,3-6 0 15,9-4 0-15,-5 3 0 16,1 4 0-16,-4-3 1 0,-5-1-1 16,-7 0 1-16,-8 1 0 15,-8 3 0-15,-4 0 0 16,-12 0 0-16,-8 0 0 15,-8 7 1-15,-8 3-1 16,-12 4 0-16,-4 0-1 16,-7 4 1-16,-1 3-1 15,0 4 1-15,9 3-1 16,-1-4 0-16,-4-3 0 16,9 4 1-16,7 3-1 15,4-7 1-15,4-7-1 16,8-3 0-16,8 7 0 15,8-8 1-15,8-6-2 16,8-1 1-16,11-7 0 16,5 1 0-16,12-4 0 15,-5-4 0-15,1 4 0 16,-4 0 0-16,-9 0 0 0,-7 3 1 16,-4 4-1-16,-8 0 1 15,-4 4 0-15,-12-5 0 16,-8 5 0-16,-8-1 0 15,-12 4 0-15,-8 0 0 16,-7 0 0-16,-1 0 0 16,0 7-1-16,9 1 1 15,3-5-1-15,-4 1 0 16,8 3 0-16,1 0 0 0,3-4 0 16,4 1 0-16,4 3-1 15,4-7 1-15,4 0-1 16,8 3 1-16,8-3-1 15,4 0 0-15,4-7 0 16,8-3 1-16,12-1-1 16,3 4 1-16,9 0 0 15,-9 0 0-15,-3 0 0 16,-8 3 0-16,-4 1 1 16,-4-1 0-16,-8 4 0 15,-4 0 0-15,-8 0 0 16,-12 0 1-16,-4 0-1 15,-8 0 0-15,-8 0 0 16,-4 4 0-16,1-1-1 16,7 4 0-16,-8 0 0 15,8 8 0-15,-3-8 0 16,7 7 0-16,4 0-1 16,4-4 1-16,4 1-1 0,4 0 1 15,8 3-1-15,4-7 1 16,8-4-1-16,0-3 1 15,4 0 0-15,8 0 0 16,4-7 0-16,3 4 0 16,1-11 0-16,4 7 0 15,-8-4 0-15,-5 7 1 16,-3 1-1-16,-4-8 1 16,-4 8 0-16,-8-4 0 0,-4 0-1 15,-8-4 1-15,-8 4 0 16,-8 4 0-16,-3-1-1 15,-1 0 1-15,-4 1-1 16,4-1 1-16,-3 4-1 16,-1-3 0-16,0 6-1 15,4-3 1-15,0 0-1 16,5 0 1-16,3 4-1 16,4 3 1-16,8-3-1 15,4 3 1-15,12 0-1 16,4-4 0-16,8 1 1 15,0-1 0-15,3-6-1 16,9-4 1-16,4 0 0 16,4 3 1-16,3-3-1 15,1 0 0-15,-8 0 0 16,-9 3 1-16,-3 1-1 16,-4-1 1-16,-8-3 0 15,-4 0 0-15,-8 0 0 0,-8 4 0 16,-8 3-1-16,-12 0 1 15,-4 3-1-15,1 4 1 16,3 4-1-16,-8-1 0 16,4 4-1-16,1 1 1 15,3 2 0-15,4-6 0 16,4 3-1-16,0 0 1 16,5-3-1-16,-1 6 1 15,8-3-1-15,4-3 1 0,4 0-1 16,8-1 1-16,8 1-1 15,3-4 1-15,1-4 0 16,8-3 1-16,4 0-2 16,8-10 1-16,3-1 0 15,1 4 1-15,-5-7-1 16,-3 10 1-16,-8-6-1 16,-4 3 0-16,-8 3 1 15,-4-6 0-15,-8-1 0 16,-8-3 0-16,-8 7-1 15,-8 0 1-15,-4 3 0 16,-8 1 0-16,1 3-1 16,-1 7 0-16,0-7 0 15,0 3 0-15,1 8 0 16,-5-4 0-16,4 0 0 16,-4 7 0-16,5-3-1 15,3-1 1-15,0 1-1 0,8 0 1 16,4-1-1-16,4-3 0 15,8 0 0-15,8 0 1 16,12 4-1-16,4-4 0 16,4 0 0-16,8-4 1 15,-1-3 0-15,5 0 0 16,4 0 0-16,0-3 0 16,-1 3 0-16,5-7 0 15,-8 3 0-15,-5 1 1 0,-3 3-1 16,-8-4 0-16,0 1 0 15,-8 6 1-15,-4-6 0 16,-8 3 0-16,0 0-1 16,-8 0 1-16,-8 0 0 15,-4-4 0-15,-8 4-1 16,0 4 1-16,1-8-1 16,-1 4 0-16,4 0 0 15,4 0 0-15,-4 4-1 16,1-4 1-16,3 3 0 15,0-3 1-15,0-3-1 16,4 6 0-16,0-3-1 16,0 4 1-1,5-1-1 1,-1 1 1-16,4 3-1 16,4-4 1-16,4 8-1 15,4 0 0-15,0-8 0 16,8 8 1-16,-1-4-1 0,9-4 1 15,-4 1 0-15,4-1 0 16,4 1-1-16,0-4 1 16,3 3 0-16,1-3 0 15,4 0 0-15,-4-3 0 16,0-1 0-16,-5 1 1 16,-3 3-1-16,-4 0 1 15,-4 0-1-15,-4 0 1 0,-4-7 0 16,-8 3 0-16,-4 1 0 15,-4-1 0-15,-4 1-1 16,0-1 0-16,-4 4 0 16,-3 0 0-16,3 0 0 15,0-3 0-15,-4 6 0 16,8 1 0-16,-4-4 0 16,1 0 0-16,3 3 0 15,-4 1 0-15,4-1 0 16,0 1 0-16,-4-1 0 15,4 1 0-15,4 3 0 16,-3-4 0-16,3-3-1 16,0 0 1-16,0 0-1 15,4 8 1-15,0-5 0 16,4 1 0-16,0-1-1 16,0 1 1-16,4-1-1 15,-4 1 1-15,4-1 0 16,0 1 0-16,0-4 0 0,4 7 0 15,0-4-1-15,4 1 1 16,4-1-1-16,0-3 1 16,0 4 0-16,4-1 0 15,-1 1 0-15,1-8 0 16,0 4 0-16,-4 0 0 16,0 0 0-16,4 4 0 15,-4-4 0-15,4 0 1 16,0 0-1-16,-1 0 0 0,5-4 0 15,0 1 0-15,4-4 0 16,-8 3 0-16,0 4 0 16,0 0 0-16,-5 0 0 15,1 0 0-15,0 0 0 16,-4 0 0-16,0 0 0 16,0 0 0-16,0-3 0 15,-4 3 0-15,4 3 0 16,-4-3 1-16,-4 0-1 15,0 0 0-15,0 0 0 16,4 0 0-16,0 0 0 16,-4 0 1-16,0 0-1 15,0 0 0-15,0 0 0 16,0 4 0-16,-4-4 0 16,0 0 0-16,0 3 0 15,-4-3 1-15,0 0-1 16,0 0 0-16,0 4 0 15,0-4 0-15,0 0 0 0,-4 0 1 16,1-4-1-16,-1 4 0 16,0 0 0-16,0-3 0 15,0 6 0-15,-4-3 0 16,4 4 0-16,4-1 0 16,0 1-1-16,0-4 1 15,0 0 0-15,0 3 0 16,4 1 0-16,1-4 0 15,-1 0 0-15,0 0 0 0,0 7 0 16,0-3 0-16,0-4 0 16,4 7 0-16,-4-7 0 15,0 3 0-15,0-3 0 16,4 0 0-16,-4 0 0 16,0 4 0-16,-4-8 0 15,4 8 1-15,-4-4-1 16,0 0 0-16,0-7 0 15,0 10 1-15,0-3-1 16,-4 0 0-16,0 0 0 16,0-3 0-16,1 6-1 15,-1 1 1-15,0-4 0 16,0 0 0-16,0 0 0 16,0 0 0-16,0 0 0 15,0 0 0-15,0 3 0 16,4-3 0-16,-3 0 0 15,3 0 0-15,0 0 0 0,0 0 0 16,0 0-1-16,4 0 1 16,0 0 0-16,0 0 0 15,0 0 0-15,4 0 0 16,-4-3 0-16,4 3 0 16,0 0 0-16,0-7 0 15,0 0-1-15,4-4 1 16,0 7 0-16,8-6 0 15,0-1 0-15,4 1 0 0,3-1-1 16,5-3 1-16,0 0 0 16,4-4 0-16,0 1 0 15,-9-5 0-15,1 12 0 16,-4-4 0-16,0 0 0 16,-4 0 0-16,0-4 0 15,-4 7 0-15,0-3 0 16,0 4 1-16,-4-4-1 15,0 3 0-15,0 0 0 16,-4 4 1-16,0 0-1 16,0 4 0-16,-4 3 0 15,0-4 1-15,0 1-1 16,0 6 0-16,0 4 0 16,-4-3 0-16,-4-4-1 15,0 0 1-15,4 3 0 16,0-3 1-16,-4 0-1 15,4 0 0-15,-4 0 0 16,4-3 0-16,4 3 0 0,0-4 0 16,0 1-1-16,0-4 1 15,4 0 0-15,0 0 0 16,0 7-1-16,0 0 1 16,0 0 0-16,0 0 0 15,0 0-1-15,0-4 1 16,0 4 0-16,0 0 0 15,-3-3 0-15,3 3 1 0,-4 3-1 16,-4 8 0-16,0-4 0 16,-4 3 0-16,0 1 0 15,-4 3 0-15,4 4 0 16,-4 3 0-16,0-4-1 16,4 1 1-16,1-4-1 15,3-3 1-15,4-1-1 16,4 1 1-16,4-1-1 15,0-2 1-15,7-1-1 16,1 0 1-16,4-7 0 16,4 0 1-16,0-4-1 15,4 4 0-15,-4-3 0 16,3-4 1-16,-7-4-1 16,0-3 1-16,0 0-1 15,-4 3 1-15,-4 1-1 16,0-1 0-16,-4-3 0 15,-4 0 1-15,0 7-1 16,0 0 1-16,0 7-1 0,0-7 0 16,-4 3 0-16,-4 4 1 15,0 11-1-15,0-11 0 16,-8 7 0-16,4-4 0 16,-4 4 0-16,0-3 0 15,1-1-1-15,3 1 1 16,4 3-1-16,4-7 1 15,0 7-1-15,4-3 1 16,4-1-1-16,8-3 1 0,11 0-10 16,9-7 1-16</inkml:trace>
          <inkml:trace contextRef="#ctx0" brushRef="#br1" timeOffset="4578.18">655-179 16 0,'12'4'8'0,"-16"-4"-5"0,4 0 9 16,-4 3-12-16,0 4 1 16,-4 0 0-16,0 4 1 15,0-4-2-15,-4 7 0 16,0-7 1-16,0 0 0 16,-4 0 0-16,0 4 1 15,1 7-1-15,-1 3 0 16,4 3-1-16,-4 5 1 0,4-1-1 15,0-3 1 1,12 20-1 0,0-6 0-16,8 0 0 15,0-7 1-15,4 0-1 16,0-4 0-16,0-7 0 16,4 0 1-16,3-7-1 15,5-7 0-15,4 0 0 16,4-3 1-16,3-4-1 15,1-4 0-15,-4-3 0 16,-4 0 0-16,-4 0 0 16,-5-3 1-16,1-8-1 15,-4 4 0-15,0-4 0 16,0-10 1-16,0 14-1 16,0-7 0-16,-1-8 0 15,-3-2 0-15,0-5-1 16,-4 1 1-16,-4 7 0 15,0-4 0-15,-4 0 0 0,0 1 0 16,0-5 0-16,-4 5 0 16,-4 6 0-16,0 4 0 15,0 0 0-15,-4 3 0 16,-3 7 0-16,-1 1 0 16,-4 6-1-16,-4 1 1 15,0 3-3-15,-3 3 0 16,-9 8-4-16,-4 3 0 0</inkml:trace>
          <inkml:trace contextRef="#ctx0" brushRef="#br1" timeOffset="5244.83">611 19 11 0,'0'0'5'0,"4"-11"3"16,-4 11 3-16,0 0-10 15,0 0 0-15,8-3 1 16,0-1 1-16,0 4-3 16,-8 0 0-16,8 0 2 15,4 0 0-15,0 0-1 16,3 0 1-16,1 0-1 16,0 4 0-16,4-4-1 15,0 0 1-15,0 0-1 16,0 0 0-16,-1 0 0 15,-3 0 1-15,-4 0-3 16,0 0 0-16,0 0-5 16,-8 3 1-16</inkml:trace>
        </inkml:traceGroup>
      </inkml:traceGroup>
    </inkml:traceGroup>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02299" cy="351737"/>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1"/>
            <a:ext cx="4002299" cy="351737"/>
          </a:xfrm>
          <a:prstGeom prst="rect">
            <a:avLst/>
          </a:prstGeom>
        </p:spPr>
        <p:txBody>
          <a:bodyPr vert="horz" lIns="92830" tIns="46415" rIns="92830" bIns="46415" rtlCol="0"/>
          <a:lstStyle>
            <a:lvl1pPr algn="r">
              <a:defRPr sz="1200"/>
            </a:lvl1pPr>
          </a:lstStyle>
          <a:p>
            <a:fld id="{38FF8B69-9B2C-40B2-8F4A-12AD17161E55}" type="datetimeFigureOut">
              <a:rPr lang="en-US" smtClean="0"/>
              <a:t>7/16/2025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4"/>
            <a:ext cx="7388860" cy="2760346"/>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02299" cy="351736"/>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1736"/>
          </a:xfrm>
          <a:prstGeom prst="rect">
            <a:avLst/>
          </a:prstGeom>
        </p:spPr>
        <p:txBody>
          <a:bodyPr vert="horz" lIns="92830" tIns="46415" rIns="92830" bIns="46415" rtlCol="0" anchor="b"/>
          <a:lstStyle>
            <a:lvl1pPr algn="r">
              <a:defRPr sz="1200"/>
            </a:lvl1pPr>
          </a:lstStyle>
          <a:p>
            <a:fld id="{03AD8C18-3B4C-4233-9185-855B67907697}" type="slidenum">
              <a:rPr lang="en-US" smtClean="0"/>
              <a:t>‹#›</a:t>
            </a:fld>
            <a:endParaRPr lang="en-US"/>
          </a:p>
        </p:txBody>
      </p:sp>
    </p:spTree>
    <p:extLst>
      <p:ext uri="{BB962C8B-B14F-4D97-AF65-F5344CB8AC3E}">
        <p14:creationId xmlns:p14="http://schemas.microsoft.com/office/powerpoint/2010/main" val="425663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solidFill>
            <a:srgbClr val="FFFFFF"/>
          </a:solidFill>
          <a:ln/>
        </p:spPr>
      </p:sp>
      <p:sp>
        <p:nvSpPr>
          <p:cNvPr id="27651" name="Rectangle 3"/>
          <p:cNvSpPr>
            <a:spLocks noGrp="1" noChangeArrowheads="1"/>
          </p:cNvSpPr>
          <p:nvPr>
            <p:ph type="body" idx="1"/>
          </p:nvPr>
        </p:nvSpPr>
        <p:spPr>
          <a:solidFill>
            <a:srgbClr val="FFFFFF"/>
          </a:solidFill>
          <a:ln w="12700" cap="sq">
            <a:solidFill>
              <a:srgbClr val="000000"/>
            </a:solidFill>
            <a:miter lim="800000"/>
            <a:headEnd type="none" w="sm" len="sm"/>
            <a:tailEnd type="none" w="sm" len="sm"/>
          </a:ln>
        </p:spPr>
        <p:txBody>
          <a:bodyPr/>
          <a:lstStyle/>
          <a:p>
            <a:endParaRPr lang="en-US" altLang="en-US">
              <a:latin typeface="Times New Roman" panose="02020603050405020304" pitchFamily="18" charset="0"/>
            </a:endParaRPr>
          </a:p>
        </p:txBody>
      </p:sp>
    </p:spTree>
    <p:extLst>
      <p:ext uri="{BB962C8B-B14F-4D97-AF65-F5344CB8AC3E}">
        <p14:creationId xmlns:p14="http://schemas.microsoft.com/office/powerpoint/2010/main" val="3229614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10</a:t>
            </a:fld>
            <a:endParaRPr lang="en-US"/>
          </a:p>
        </p:txBody>
      </p:sp>
    </p:spTree>
    <p:extLst>
      <p:ext uri="{BB962C8B-B14F-4D97-AF65-F5344CB8AC3E}">
        <p14:creationId xmlns:p14="http://schemas.microsoft.com/office/powerpoint/2010/main" val="2734328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11</a:t>
            </a:fld>
            <a:endParaRPr lang="en-US"/>
          </a:p>
        </p:txBody>
      </p:sp>
    </p:spTree>
    <p:extLst>
      <p:ext uri="{BB962C8B-B14F-4D97-AF65-F5344CB8AC3E}">
        <p14:creationId xmlns:p14="http://schemas.microsoft.com/office/powerpoint/2010/main" val="30224677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12</a:t>
            </a:fld>
            <a:endParaRPr lang="en-US"/>
          </a:p>
        </p:txBody>
      </p:sp>
    </p:spTree>
    <p:extLst>
      <p:ext uri="{BB962C8B-B14F-4D97-AF65-F5344CB8AC3E}">
        <p14:creationId xmlns:p14="http://schemas.microsoft.com/office/powerpoint/2010/main" val="4057192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13</a:t>
            </a:fld>
            <a:endParaRPr lang="en-US"/>
          </a:p>
        </p:txBody>
      </p:sp>
    </p:spTree>
    <p:extLst>
      <p:ext uri="{BB962C8B-B14F-4D97-AF65-F5344CB8AC3E}">
        <p14:creationId xmlns:p14="http://schemas.microsoft.com/office/powerpoint/2010/main" val="2688196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14</a:t>
            </a:fld>
            <a:endParaRPr lang="en-US"/>
          </a:p>
        </p:txBody>
      </p:sp>
    </p:spTree>
    <p:extLst>
      <p:ext uri="{BB962C8B-B14F-4D97-AF65-F5344CB8AC3E}">
        <p14:creationId xmlns:p14="http://schemas.microsoft.com/office/powerpoint/2010/main" val="468188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2</a:t>
            </a:fld>
            <a:endParaRPr lang="en-US"/>
          </a:p>
        </p:txBody>
      </p:sp>
    </p:spTree>
    <p:extLst>
      <p:ext uri="{BB962C8B-B14F-4D97-AF65-F5344CB8AC3E}">
        <p14:creationId xmlns:p14="http://schemas.microsoft.com/office/powerpoint/2010/main" val="3237263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3</a:t>
            </a:fld>
            <a:endParaRPr lang="en-US"/>
          </a:p>
        </p:txBody>
      </p:sp>
    </p:spTree>
    <p:extLst>
      <p:ext uri="{BB962C8B-B14F-4D97-AF65-F5344CB8AC3E}">
        <p14:creationId xmlns:p14="http://schemas.microsoft.com/office/powerpoint/2010/main" val="1990276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4</a:t>
            </a:fld>
            <a:endParaRPr lang="en-US"/>
          </a:p>
        </p:txBody>
      </p:sp>
    </p:spTree>
    <p:extLst>
      <p:ext uri="{BB962C8B-B14F-4D97-AF65-F5344CB8AC3E}">
        <p14:creationId xmlns:p14="http://schemas.microsoft.com/office/powerpoint/2010/main" val="2978170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5</a:t>
            </a:fld>
            <a:endParaRPr lang="en-US"/>
          </a:p>
        </p:txBody>
      </p:sp>
    </p:spTree>
    <p:extLst>
      <p:ext uri="{BB962C8B-B14F-4D97-AF65-F5344CB8AC3E}">
        <p14:creationId xmlns:p14="http://schemas.microsoft.com/office/powerpoint/2010/main" val="30590751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6</a:t>
            </a:fld>
            <a:endParaRPr lang="en-US"/>
          </a:p>
        </p:txBody>
      </p:sp>
    </p:spTree>
    <p:extLst>
      <p:ext uri="{BB962C8B-B14F-4D97-AF65-F5344CB8AC3E}">
        <p14:creationId xmlns:p14="http://schemas.microsoft.com/office/powerpoint/2010/main" val="3222057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7</a:t>
            </a:fld>
            <a:endParaRPr lang="en-US"/>
          </a:p>
        </p:txBody>
      </p:sp>
    </p:spTree>
    <p:extLst>
      <p:ext uri="{BB962C8B-B14F-4D97-AF65-F5344CB8AC3E}">
        <p14:creationId xmlns:p14="http://schemas.microsoft.com/office/powerpoint/2010/main" val="2993746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8</a:t>
            </a:fld>
            <a:endParaRPr lang="en-US"/>
          </a:p>
        </p:txBody>
      </p:sp>
    </p:spTree>
    <p:extLst>
      <p:ext uri="{BB962C8B-B14F-4D97-AF65-F5344CB8AC3E}">
        <p14:creationId xmlns:p14="http://schemas.microsoft.com/office/powerpoint/2010/main" val="3204203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AD8C18-3B4C-4233-9185-855B67907697}" type="slidenum">
              <a:rPr lang="en-US" smtClean="0"/>
              <a:t>9</a:t>
            </a:fld>
            <a:endParaRPr lang="en-US"/>
          </a:p>
        </p:txBody>
      </p:sp>
    </p:spTree>
    <p:extLst>
      <p:ext uri="{BB962C8B-B14F-4D97-AF65-F5344CB8AC3E}">
        <p14:creationId xmlns:p14="http://schemas.microsoft.com/office/powerpoint/2010/main" val="357824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71445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90995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493655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92013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BA1683-9090-4C2B-91B1-44D14D0C6103}"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874376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BA1683-9090-4C2B-91B1-44D14D0C610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275031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BA1683-9090-4C2B-91B1-44D14D0C6103}"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256628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BA1683-9090-4C2B-91B1-44D14D0C6103}" type="datetimeFigureOut">
              <a:rPr lang="en-US" smtClean="0"/>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4163737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A1683-9090-4C2B-91B1-44D14D0C6103}" type="datetimeFigureOut">
              <a:rPr lang="en-US" smtClean="0"/>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380287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BA1683-9090-4C2B-91B1-44D14D0C610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4113011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BA1683-9090-4C2B-91B1-44D14D0C6103}"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C159DB-7E66-403E-8224-4BB8BBFB32F2}" type="slidenum">
              <a:rPr lang="en-US" smtClean="0"/>
              <a:t>‹#›</a:t>
            </a:fld>
            <a:endParaRPr lang="en-US"/>
          </a:p>
        </p:txBody>
      </p:sp>
    </p:spTree>
    <p:extLst>
      <p:ext uri="{BB962C8B-B14F-4D97-AF65-F5344CB8AC3E}">
        <p14:creationId xmlns:p14="http://schemas.microsoft.com/office/powerpoint/2010/main" val="106912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A1683-9090-4C2B-91B1-44D14D0C6103}" type="datetimeFigureOut">
              <a:rPr lang="en-US" smtClean="0"/>
              <a:t>7/16/2025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C159DB-7E66-403E-8224-4BB8BBFB32F2}" type="slidenum">
              <a:rPr lang="en-US" smtClean="0"/>
              <a:t>‹#›</a:t>
            </a:fld>
            <a:endParaRPr lang="en-US"/>
          </a:p>
        </p:txBody>
      </p:sp>
    </p:spTree>
    <p:extLst>
      <p:ext uri="{BB962C8B-B14F-4D97-AF65-F5344CB8AC3E}">
        <p14:creationId xmlns:p14="http://schemas.microsoft.com/office/powerpoint/2010/main" val="1067687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0.png"/><Relationship Id="rId4" Type="http://schemas.openxmlformats.org/officeDocument/2006/relationships/image" Target="../media/image29.png"/></Relationships>
</file>

<file path=ppt/slides/_rels/slide11.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0.png"/></Relationships>
</file>

<file path=ppt/slides/_rels/slide12.xml.rels><?xml version="1.0" encoding="UTF-8" standalone="yes"?>
<Relationships xmlns="http://schemas.openxmlformats.org/package/2006/relationships"><Relationship Id="rId39" Type="http://schemas.openxmlformats.org/officeDocument/2006/relationships/hyperlink" Target="http://bcs.wiley.com/he-bcs/Books?action=mininav&amp;bcsId=3606&amp;itemId=0471758019&amp;assetId=111700&amp;resourceId=10211" TargetMode="External"/><Relationship Id="rId38"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7.xml"/><Relationship Id="rId37" Type="http://schemas.openxmlformats.org/officeDocument/2006/relationships/image" Target="../media/image19.png"/><Relationship Id="rId36" Type="http://schemas.openxmlformats.org/officeDocument/2006/relationships/image" Target="../media/image18.png"/></Relationships>
</file>

<file path=ppt/slides/_rels/slide13.xml.rels><?xml version="1.0" encoding="UTF-8" standalone="yes"?>
<Relationships xmlns="http://schemas.openxmlformats.org/package/2006/relationships"><Relationship Id="rId8" Type="http://schemas.openxmlformats.org/officeDocument/2006/relationships/image" Target="../media/image20.png"/><Relationship Id="rId7" Type="http://schemas.openxmlformats.org/officeDocument/2006/relationships/customXml" Target="../ink/ink1.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18.wmf"/><Relationship Id="rId5" Type="http://schemas.openxmlformats.org/officeDocument/2006/relationships/oleObject" Target="../embeddings/oleObject2.bin"/><Relationship Id="rId4" Type="http://schemas.openxmlformats.org/officeDocument/2006/relationships/image" Target="../media/image21.png"/><Relationship Id="rId9" Type="http://schemas.openxmlformats.org/officeDocument/2006/relationships/image" Target="../media/image21.e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wmf"/><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oleObject" Target="../embeddings/oleObject1.bin"/><Relationship Id="rId5"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4.xml"/><Relationship Id="rId5" Type="http://schemas.openxmlformats.org/officeDocument/2006/relationships/image" Target="../media/image50.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6.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22.png"/><Relationship Id="rId2" Type="http://schemas.openxmlformats.org/officeDocument/2006/relationships/slideLayout" Target="../slideLayouts/slideLayout7.xml"/><Relationship Id="rId1" Type="http://schemas.openxmlformats.org/officeDocument/2006/relationships/tags" Target="../tags/tag6.xml"/><Relationship Id="rId6" Type="http://schemas.openxmlformats.org/officeDocument/2006/relationships/image" Target="../media/image8.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8.xml"/><Relationship Id="rId7"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tags" Target="../tags/tag7.xml"/><Relationship Id="rId6" Type="http://schemas.openxmlformats.org/officeDocument/2006/relationships/image" Target="../media/image11.png"/><Relationship Id="rId11" Type="http://schemas.openxmlformats.org/officeDocument/2006/relationships/hyperlink" Target="http://www.tubechop.com/watch/3690729" TargetMode="External"/><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785612" y="862885"/>
            <a:ext cx="8049296" cy="1754326"/>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Lecture 18: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Linear momentum and energy.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Center of mass motion.</a:t>
            </a:r>
          </a:p>
        </p:txBody>
      </p:sp>
      <p:sp>
        <p:nvSpPr>
          <p:cNvPr id="80899" name="Rectangle 3"/>
          <p:cNvSpPr>
            <a:spLocks noGrp="1" noChangeArrowheads="1"/>
          </p:cNvSpPr>
          <p:nvPr>
            <p:ph type="body" idx="1"/>
          </p:nvPr>
        </p:nvSpPr>
        <p:spPr>
          <a:xfrm>
            <a:off x="609600" y="2617211"/>
            <a:ext cx="8534400" cy="4080456"/>
          </a:xfrm>
        </p:spPr>
        <p:txBody>
          <a:bodyPr>
            <a:normAutofit/>
          </a:bodyPr>
          <a:lstStyle/>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Multi-step problems</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Elastic Collisions</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Center of mass motion</a:t>
            </a:r>
          </a:p>
          <a:p>
            <a:pPr marL="341313" indent="-341313">
              <a:lnSpc>
                <a:spcPct val="200000"/>
              </a:lnSpc>
              <a:buClr>
                <a:srgbClr val="D33325"/>
              </a:buClr>
              <a:buFontTx/>
              <a:buChar char="•"/>
            </a:pPr>
            <a:r>
              <a:rPr lang="en-US" altLang="en-US" sz="2400" dirty="0">
                <a:latin typeface="Arial" panose="020B0604020202020204" pitchFamily="34" charset="0"/>
                <a:cs typeface="Arial" panose="020B0604020202020204" pitchFamily="34" charset="0"/>
              </a:rPr>
              <a:t>Rocket propulsion</a:t>
            </a:r>
          </a:p>
          <a:p>
            <a:pPr marL="341313" indent="-341313">
              <a:lnSpc>
                <a:spcPct val="200000"/>
              </a:lnSpc>
              <a:buClr>
                <a:srgbClr val="D33325"/>
              </a:buClr>
              <a:buFontTx/>
              <a:buChar char="•"/>
            </a:pP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316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Center of Mass: Definition</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mc:AlternateContent xmlns:mc="http://schemas.openxmlformats.org/markup-compatibility/2006" xmlns:a14="http://schemas.microsoft.com/office/drawing/2010/main">
        <mc:Choice Requires="a14">
          <p:sp>
            <p:nvSpPr>
              <p:cNvPr id="4" name="TextBox 3"/>
              <p:cNvSpPr txBox="1"/>
              <p:nvPr/>
            </p:nvSpPr>
            <p:spPr>
              <a:xfrm>
                <a:off x="2839792" y="1867436"/>
                <a:ext cx="2758063" cy="8962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𝑀</m:t>
                          </m:r>
                        </m:e>
                        <m:sub>
                          <m:r>
                            <a:rPr lang="en-US" sz="2400" b="0" i="1" smtClean="0">
                              <a:latin typeface="Cambria Math" panose="02040503050406030204" pitchFamily="18" charset="0"/>
                            </a:rPr>
                            <m:t>𝑡𝑜𝑡</m:t>
                          </m:r>
                        </m:sub>
                      </m:sSub>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𝑟</m:t>
                              </m:r>
                            </m:e>
                          </m:acc>
                        </m:e>
                        <m:sub>
                          <m:r>
                            <a:rPr lang="en-US" sz="2400" b="0" i="1" smtClean="0">
                              <a:latin typeface="Cambria Math" panose="02040503050406030204" pitchFamily="18" charset="0"/>
                            </a:rPr>
                            <m:t>𝐶𝑀</m:t>
                          </m:r>
                        </m:sub>
                      </m:sSub>
                      <m:r>
                        <a:rPr lang="en-US" sz="2400" b="0" i="1" smtClean="0">
                          <a:latin typeface="Cambria Math" panose="02040503050406030204" pitchFamily="18" charset="0"/>
                        </a:rPr>
                        <m:t>=</m:t>
                      </m:r>
                      <m:nary>
                        <m:naryPr>
                          <m:chr m:val="∑"/>
                          <m:supHide m:val="on"/>
                          <m:ctrlPr>
                            <a:rPr lang="en-US" sz="2400" b="0" i="1" smtClean="0">
                              <a:latin typeface="Cambria Math" panose="02040503050406030204" pitchFamily="18" charset="0"/>
                            </a:rPr>
                          </m:ctrlPr>
                        </m:naryPr>
                        <m:sub>
                          <m:r>
                            <m:rPr>
                              <m:brk m:alnAt="7"/>
                            </m:rPr>
                            <a:rPr lang="en-US" sz="2400" b="0" i="1" smtClean="0">
                              <a:latin typeface="Cambria Math" panose="02040503050406030204" pitchFamily="18" charset="0"/>
                            </a:rPr>
                            <m:t>𝑛</m:t>
                          </m:r>
                        </m:sub>
                        <m:sup/>
                        <m:e>
                          <m:sSub>
                            <m:sSubPr>
                              <m:ctrlPr>
                                <a:rPr lang="en-US" sz="2400" i="1">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𝑛</m:t>
                              </m:r>
                            </m:sub>
                          </m:sSub>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𝑟</m:t>
                                  </m:r>
                                </m:e>
                              </m:acc>
                            </m:e>
                            <m:sub>
                              <m:r>
                                <a:rPr lang="en-US" sz="2400" b="0" i="1" smtClean="0">
                                  <a:latin typeface="Cambria Math" panose="02040503050406030204" pitchFamily="18" charset="0"/>
                                </a:rPr>
                                <m:t>𝑛</m:t>
                              </m:r>
                            </m:sub>
                          </m:sSub>
                        </m:e>
                      </m:nary>
                    </m:oMath>
                  </m:oMathPara>
                </a14:m>
                <a:endParaRPr lang="en-US" sz="2400" dirty="0"/>
              </a:p>
            </p:txBody>
          </p:sp>
        </mc:Choice>
        <mc:Fallback xmlns="">
          <p:sp>
            <p:nvSpPr>
              <p:cNvPr id="4" name="TextBox 3"/>
              <p:cNvSpPr txBox="1">
                <a:spLocks noRot="1" noChangeAspect="1" noMove="1" noResize="1" noEditPoints="1" noAdjustHandles="1" noChangeArrowheads="1" noChangeShapeType="1" noTextEdit="1"/>
              </p:cNvSpPr>
              <p:nvPr/>
            </p:nvSpPr>
            <p:spPr>
              <a:xfrm>
                <a:off x="2839792" y="1867436"/>
                <a:ext cx="2758063" cy="896207"/>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1460760" y="2856963"/>
                <a:ext cx="2870016" cy="8962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𝑋</m:t>
                          </m:r>
                        </m:e>
                        <m:sub>
                          <m:r>
                            <a:rPr lang="en-US" sz="2400" b="0" i="1" smtClean="0">
                              <a:latin typeface="Cambria Math" panose="02040503050406030204" pitchFamily="18" charset="0"/>
                            </a:rPr>
                            <m:t>𝐶𝑀</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sSub>
                            <m:sSubPr>
                              <m:ctrlPr>
                                <a:rPr lang="en-US" sz="2400" i="1">
                                  <a:latin typeface="Cambria Math" panose="02040503050406030204" pitchFamily="18" charset="0"/>
                                </a:rPr>
                              </m:ctrlPr>
                            </m:sSubPr>
                            <m:e>
                              <m:r>
                                <a:rPr lang="en-US" sz="2400" i="1">
                                  <a:latin typeface="Cambria Math" panose="02040503050406030204" pitchFamily="18" charset="0"/>
                                </a:rPr>
                                <m:t>𝑀</m:t>
                              </m:r>
                            </m:e>
                            <m:sub>
                              <m:r>
                                <a:rPr lang="en-US" sz="2400" i="1">
                                  <a:latin typeface="Cambria Math" panose="02040503050406030204" pitchFamily="18" charset="0"/>
                                </a:rPr>
                                <m:t>𝑡𝑜𝑡</m:t>
                              </m:r>
                            </m:sub>
                          </m:sSub>
                        </m:den>
                      </m:f>
                      <m:nary>
                        <m:naryPr>
                          <m:chr m:val="∑"/>
                          <m:supHide m:val="on"/>
                          <m:ctrlPr>
                            <a:rPr lang="en-US" sz="2400" b="0" i="1" smtClean="0">
                              <a:latin typeface="Cambria Math" panose="02040503050406030204" pitchFamily="18" charset="0"/>
                            </a:rPr>
                          </m:ctrlPr>
                        </m:naryPr>
                        <m:sub>
                          <m:r>
                            <m:rPr>
                              <m:brk m:alnAt="7"/>
                            </m:rPr>
                            <a:rPr lang="en-US" sz="2400" b="0" i="1" smtClean="0">
                              <a:latin typeface="Cambria Math" panose="02040503050406030204" pitchFamily="18" charset="0"/>
                            </a:rPr>
                            <m:t>𝑛</m:t>
                          </m:r>
                        </m:sub>
                        <m:sup/>
                        <m:e>
                          <m:sSub>
                            <m:sSubPr>
                              <m:ctrlPr>
                                <a:rPr lang="en-US" sz="2400" i="1">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𝑛</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𝑛</m:t>
                              </m:r>
                            </m:sub>
                          </m:sSub>
                        </m:e>
                      </m:nary>
                    </m:oMath>
                  </m:oMathPara>
                </a14:m>
                <a:endParaRPr lang="en-US"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1460760" y="2856963"/>
                <a:ext cx="2870016" cy="896207"/>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5180608" y="2856963"/>
                <a:ext cx="2804229" cy="8962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𝑌</m:t>
                          </m:r>
                        </m:e>
                        <m:sub>
                          <m:r>
                            <a:rPr lang="en-US" sz="2400" b="0" i="1" smtClean="0">
                              <a:latin typeface="Cambria Math" panose="02040503050406030204" pitchFamily="18" charset="0"/>
                            </a:rPr>
                            <m:t>𝐶𝑀</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sSub>
                            <m:sSubPr>
                              <m:ctrlPr>
                                <a:rPr lang="en-US" sz="2400" i="1">
                                  <a:latin typeface="Cambria Math" panose="02040503050406030204" pitchFamily="18" charset="0"/>
                                </a:rPr>
                              </m:ctrlPr>
                            </m:sSubPr>
                            <m:e>
                              <m:r>
                                <a:rPr lang="en-US" sz="2400" i="1">
                                  <a:latin typeface="Cambria Math" panose="02040503050406030204" pitchFamily="18" charset="0"/>
                                </a:rPr>
                                <m:t>𝑀</m:t>
                              </m:r>
                            </m:e>
                            <m:sub>
                              <m:r>
                                <a:rPr lang="en-US" sz="2400" i="1">
                                  <a:latin typeface="Cambria Math" panose="02040503050406030204" pitchFamily="18" charset="0"/>
                                </a:rPr>
                                <m:t>𝑡𝑜𝑡</m:t>
                              </m:r>
                            </m:sub>
                          </m:sSub>
                        </m:den>
                      </m:f>
                      <m:nary>
                        <m:naryPr>
                          <m:chr m:val="∑"/>
                          <m:supHide m:val="on"/>
                          <m:ctrlPr>
                            <a:rPr lang="en-US" sz="2400" b="0" i="1" smtClean="0">
                              <a:latin typeface="Cambria Math" panose="02040503050406030204" pitchFamily="18" charset="0"/>
                            </a:rPr>
                          </m:ctrlPr>
                        </m:naryPr>
                        <m:sub>
                          <m:r>
                            <m:rPr>
                              <m:brk m:alnAt="7"/>
                            </m:rPr>
                            <a:rPr lang="en-US" sz="2400" b="0" i="1" smtClean="0">
                              <a:latin typeface="Cambria Math" panose="02040503050406030204" pitchFamily="18" charset="0"/>
                            </a:rPr>
                            <m:t>𝑛</m:t>
                          </m:r>
                        </m:sub>
                        <m:sup/>
                        <m:e>
                          <m:sSub>
                            <m:sSubPr>
                              <m:ctrlPr>
                                <a:rPr lang="en-US" sz="2400" i="1">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𝑛</m:t>
                              </m:r>
                            </m:sub>
                          </m:sSub>
                          <m:sSub>
                            <m:sSubPr>
                              <m:ctrlPr>
                                <a:rPr lang="en-US" sz="2400" i="1">
                                  <a:latin typeface="Cambria Math" panose="02040503050406030204" pitchFamily="18" charset="0"/>
                                </a:rPr>
                              </m:ctrlPr>
                            </m:sSubPr>
                            <m:e>
                              <m:r>
                                <a:rPr lang="en-US" sz="2400" b="0" i="1" smtClean="0">
                                  <a:latin typeface="Cambria Math" panose="02040503050406030204" pitchFamily="18" charset="0"/>
                                </a:rPr>
                                <m:t>𝑦</m:t>
                              </m:r>
                            </m:e>
                            <m:sub>
                              <m:r>
                                <a:rPr lang="en-US" sz="2400" b="0" i="1" smtClean="0">
                                  <a:latin typeface="Cambria Math" panose="02040503050406030204" pitchFamily="18" charset="0"/>
                                </a:rPr>
                                <m:t>𝑛</m:t>
                              </m:r>
                            </m:sub>
                          </m:sSub>
                        </m:e>
                      </m:nary>
                    </m:oMath>
                  </m:oMathPara>
                </a14:m>
                <a:endParaRPr lang="en-US" sz="2400" dirty="0"/>
              </a:p>
            </p:txBody>
          </p:sp>
        </mc:Choice>
        <mc:Fallback xmlns="">
          <p:sp>
            <p:nvSpPr>
              <p:cNvPr id="6" name="TextBox 5"/>
              <p:cNvSpPr txBox="1">
                <a:spLocks noRot="1" noChangeAspect="1" noMove="1" noResize="1" noEditPoints="1" noAdjustHandles="1" noChangeArrowheads="1" noChangeShapeType="1" noTextEdit="1"/>
              </p:cNvSpPr>
              <p:nvPr/>
            </p:nvSpPr>
            <p:spPr>
              <a:xfrm>
                <a:off x="5180608" y="2856963"/>
                <a:ext cx="2804229" cy="896207"/>
              </a:xfrm>
              <a:prstGeom prst="rect">
                <a:avLst/>
              </a:prstGeom>
              <a:blipFill rotWithShape="0">
                <a:blip r:embed="rId5"/>
                <a:stretch>
                  <a:fillRect/>
                </a:stretch>
              </a:blipFill>
            </p:spPr>
            <p:txBody>
              <a:bodyPr/>
              <a:lstStyle/>
              <a:p>
                <a:r>
                  <a:rPr lang="en-US">
                    <a:noFill/>
                  </a:rPr>
                  <a:t> </a:t>
                </a:r>
              </a:p>
            </p:txBody>
          </p:sp>
        </mc:Fallback>
      </mc:AlternateContent>
      <p:sp>
        <p:nvSpPr>
          <p:cNvPr id="7" name="TextBox 6"/>
          <p:cNvSpPr txBox="1"/>
          <p:nvPr/>
        </p:nvSpPr>
        <p:spPr>
          <a:xfrm>
            <a:off x="1030311" y="4523968"/>
            <a:ext cx="6203942" cy="1200329"/>
          </a:xfrm>
          <a:prstGeom prst="rect">
            <a:avLst/>
          </a:prstGeom>
          <a:noFill/>
        </p:spPr>
        <p:txBody>
          <a:bodyPr wrap="none" rtlCol="0">
            <a:spAutoFit/>
          </a:bodyPr>
          <a:lstStyle/>
          <a:p>
            <a:r>
              <a:rPr lang="en-US" sz="2400" dirty="0"/>
              <a:t>Continuous object: integration</a:t>
            </a:r>
          </a:p>
          <a:p>
            <a:r>
              <a:rPr lang="en-US" sz="2400" dirty="0"/>
              <a:t>If object has line of symmetry: CM lies on it. </a:t>
            </a:r>
          </a:p>
          <a:p>
            <a:r>
              <a:rPr lang="en-US" sz="2400" dirty="0"/>
              <a:t>Same amount of mass on both sides.</a:t>
            </a:r>
          </a:p>
        </p:txBody>
      </p:sp>
    </p:spTree>
    <p:extLst>
      <p:ext uri="{BB962C8B-B14F-4D97-AF65-F5344CB8AC3E}">
        <p14:creationId xmlns:p14="http://schemas.microsoft.com/office/powerpoint/2010/main" val="3042309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Center of mass and momentum</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mc:AlternateContent xmlns:mc="http://schemas.openxmlformats.org/markup-compatibility/2006" xmlns:a14="http://schemas.microsoft.com/office/drawing/2010/main">
        <mc:Choice Requires="a14">
          <p:sp>
            <p:nvSpPr>
              <p:cNvPr id="4" name="TextBox 3"/>
              <p:cNvSpPr txBox="1"/>
              <p:nvPr/>
            </p:nvSpPr>
            <p:spPr>
              <a:xfrm>
                <a:off x="2989431" y="1613596"/>
                <a:ext cx="2758063" cy="8962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𝑀</m:t>
                          </m:r>
                        </m:e>
                        <m:sub>
                          <m:r>
                            <a:rPr lang="en-US" sz="2400" b="0" i="1" smtClean="0">
                              <a:latin typeface="Cambria Math" panose="02040503050406030204" pitchFamily="18" charset="0"/>
                            </a:rPr>
                            <m:t>𝑡𝑜𝑡</m:t>
                          </m:r>
                        </m:sub>
                      </m:sSub>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𝑟</m:t>
                              </m:r>
                            </m:e>
                          </m:acc>
                        </m:e>
                        <m:sub>
                          <m:r>
                            <a:rPr lang="en-US" sz="2400" b="0" i="1" smtClean="0">
                              <a:latin typeface="Cambria Math" panose="02040503050406030204" pitchFamily="18" charset="0"/>
                            </a:rPr>
                            <m:t>𝐶𝑀</m:t>
                          </m:r>
                        </m:sub>
                      </m:sSub>
                      <m:r>
                        <a:rPr lang="en-US" sz="2400" b="0" i="1" smtClean="0">
                          <a:latin typeface="Cambria Math" panose="02040503050406030204" pitchFamily="18" charset="0"/>
                        </a:rPr>
                        <m:t>=</m:t>
                      </m:r>
                      <m:nary>
                        <m:naryPr>
                          <m:chr m:val="∑"/>
                          <m:supHide m:val="on"/>
                          <m:ctrlPr>
                            <a:rPr lang="en-US" sz="2400" b="0" i="1" smtClean="0">
                              <a:latin typeface="Cambria Math" panose="02040503050406030204" pitchFamily="18" charset="0"/>
                            </a:rPr>
                          </m:ctrlPr>
                        </m:naryPr>
                        <m:sub>
                          <m:r>
                            <m:rPr>
                              <m:brk m:alnAt="7"/>
                            </m:rPr>
                            <a:rPr lang="en-US" sz="2400" b="0" i="1" smtClean="0">
                              <a:latin typeface="Cambria Math" panose="02040503050406030204" pitchFamily="18" charset="0"/>
                            </a:rPr>
                            <m:t>𝑛</m:t>
                          </m:r>
                        </m:sub>
                        <m:sup/>
                        <m:e>
                          <m:sSub>
                            <m:sSubPr>
                              <m:ctrlPr>
                                <a:rPr lang="en-US" sz="2400" i="1">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𝑛</m:t>
                              </m:r>
                            </m:sub>
                          </m:sSub>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𝑟</m:t>
                                  </m:r>
                                </m:e>
                              </m:acc>
                            </m:e>
                            <m:sub>
                              <m:r>
                                <a:rPr lang="en-US" sz="2400" b="0" i="1" smtClean="0">
                                  <a:latin typeface="Cambria Math" panose="02040503050406030204" pitchFamily="18" charset="0"/>
                                </a:rPr>
                                <m:t>𝑛</m:t>
                              </m:r>
                            </m:sub>
                          </m:sSub>
                        </m:e>
                      </m:nary>
                    </m:oMath>
                  </m:oMathPara>
                </a14:m>
                <a:endParaRPr lang="en-US" sz="2400" dirty="0"/>
              </a:p>
            </p:txBody>
          </p:sp>
        </mc:Choice>
        <mc:Fallback xmlns="">
          <p:sp>
            <p:nvSpPr>
              <p:cNvPr id="4" name="TextBox 3"/>
              <p:cNvSpPr txBox="1">
                <a:spLocks noRot="1" noChangeAspect="1" noMove="1" noResize="1" noEditPoints="1" noAdjustHandles="1" noChangeArrowheads="1" noChangeShapeType="1" noTextEdit="1"/>
              </p:cNvSpPr>
              <p:nvPr/>
            </p:nvSpPr>
            <p:spPr>
              <a:xfrm>
                <a:off x="2989431" y="1613596"/>
                <a:ext cx="2758063" cy="896207"/>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1212599" y="2960564"/>
                <a:ext cx="6311728" cy="91448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sSub>
                            <m:sSubPr>
                              <m:ctrlPr>
                                <a:rPr lang="en-US" sz="2400" i="1">
                                  <a:latin typeface="Cambria Math" panose="02040503050406030204" pitchFamily="18" charset="0"/>
                                </a:rPr>
                              </m:ctrlPr>
                            </m:sSubPr>
                            <m:e>
                              <m:r>
                                <a:rPr lang="en-US" sz="2400" i="1">
                                  <a:latin typeface="Cambria Math" panose="02040503050406030204" pitchFamily="18" charset="0"/>
                                </a:rPr>
                                <m:t>𝑀</m:t>
                              </m:r>
                            </m:e>
                            <m:sub>
                              <m:r>
                                <a:rPr lang="en-US" sz="2400" i="1">
                                  <a:latin typeface="Cambria Math" panose="02040503050406030204" pitchFamily="18" charset="0"/>
                                </a:rPr>
                                <m:t>𝑡𝑜𝑡</m:t>
                              </m:r>
                            </m:sub>
                          </m:sSub>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𝑑</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𝑟</m:t>
                                      </m:r>
                                    </m:e>
                                  </m:acc>
                                </m:e>
                                <m:sub>
                                  <m:r>
                                    <a:rPr lang="en-US" sz="2400" i="1">
                                      <a:latin typeface="Cambria Math" panose="02040503050406030204" pitchFamily="18" charset="0"/>
                                    </a:rPr>
                                    <m:t>𝐶𝑀</m:t>
                                  </m:r>
                                </m:sub>
                              </m:sSub>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r>
                            <a:rPr lang="en-US" sz="2400" b="0" i="1" smtClean="0">
                              <a:latin typeface="Cambria Math" panose="02040503050406030204" pitchFamily="18" charset="0"/>
                            </a:rPr>
                            <m:t>𝑀</m:t>
                          </m:r>
                        </m:e>
                        <m:sub>
                          <m:r>
                            <a:rPr lang="en-US" sz="2400" b="0" i="1" smtClean="0">
                              <a:latin typeface="Cambria Math" panose="02040503050406030204" pitchFamily="18" charset="0"/>
                            </a:rPr>
                            <m:t>𝑡𝑜𝑡</m:t>
                          </m:r>
                        </m:sub>
                      </m:sSub>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𝑣</m:t>
                              </m:r>
                            </m:e>
                          </m:acc>
                        </m:e>
                        <m:sub>
                          <m:r>
                            <a:rPr lang="en-US" sz="2400" b="0" i="1" smtClean="0">
                              <a:latin typeface="Cambria Math" panose="02040503050406030204" pitchFamily="18" charset="0"/>
                            </a:rPr>
                            <m:t>𝐶𝑀</m:t>
                          </m:r>
                        </m:sub>
                      </m:sSub>
                      <m:r>
                        <a:rPr lang="en-US" sz="2400" b="0" i="1" smtClean="0">
                          <a:latin typeface="Cambria Math" panose="02040503050406030204" pitchFamily="18" charset="0"/>
                        </a:rPr>
                        <m:t>=</m:t>
                      </m:r>
                      <m:nary>
                        <m:naryPr>
                          <m:chr m:val="∑"/>
                          <m:supHide m:val="on"/>
                          <m:ctrlPr>
                            <a:rPr lang="en-US" sz="2400" b="0" i="1" smtClean="0">
                              <a:latin typeface="Cambria Math" panose="02040503050406030204" pitchFamily="18" charset="0"/>
                            </a:rPr>
                          </m:ctrlPr>
                        </m:naryPr>
                        <m:sub>
                          <m:r>
                            <m:rPr>
                              <m:brk m:alnAt="7"/>
                            </m:rPr>
                            <a:rPr lang="en-US" sz="2400" b="0" i="1" smtClean="0">
                              <a:latin typeface="Cambria Math" panose="02040503050406030204" pitchFamily="18" charset="0"/>
                            </a:rPr>
                            <m:t>𝑛</m:t>
                          </m:r>
                        </m:sub>
                        <m:sup/>
                        <m:e>
                          <m:sSub>
                            <m:sSubPr>
                              <m:ctrlPr>
                                <a:rPr lang="en-US" sz="2400" i="1">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𝑛</m:t>
                              </m:r>
                            </m:sub>
                          </m:sSub>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𝑣</m:t>
                                  </m:r>
                                </m:e>
                              </m:acc>
                            </m:e>
                            <m:sub>
                              <m:r>
                                <a:rPr lang="en-US" sz="2400" b="0" i="1" smtClean="0">
                                  <a:latin typeface="Cambria Math" panose="02040503050406030204" pitchFamily="18" charset="0"/>
                                </a:rPr>
                                <m:t>𝑛</m:t>
                              </m:r>
                            </m:sub>
                          </m:sSub>
                          <m:r>
                            <a:rPr lang="en-US" sz="2400" b="0" i="1" smtClean="0">
                              <a:latin typeface="Cambria Math" panose="02040503050406030204" pitchFamily="18" charset="0"/>
                            </a:rPr>
                            <m:t>=</m:t>
                          </m:r>
                        </m:e>
                      </m:nary>
                      <m:nary>
                        <m:naryPr>
                          <m:chr m:val="∑"/>
                          <m:supHide m:val="on"/>
                          <m:ctrlPr>
                            <a:rPr lang="en-US" sz="2400" i="1">
                              <a:latin typeface="Cambria Math" panose="02040503050406030204" pitchFamily="18" charset="0"/>
                            </a:rPr>
                          </m:ctrlPr>
                        </m:naryPr>
                        <m:sub>
                          <m:r>
                            <m:rPr>
                              <m:brk m:alnAt="7"/>
                            </m:rPr>
                            <a:rPr lang="en-US" sz="2400" i="1">
                              <a:latin typeface="Cambria Math" panose="02040503050406030204" pitchFamily="18" charset="0"/>
                            </a:rPr>
                            <m:t>𝑛</m:t>
                          </m:r>
                        </m:sub>
                        <m:sup/>
                        <m:e>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𝑝</m:t>
                                  </m:r>
                                </m:e>
                              </m:acc>
                            </m:e>
                            <m:sub>
                              <m:r>
                                <a:rPr lang="en-US" sz="2400" i="1">
                                  <a:latin typeface="Cambria Math" panose="02040503050406030204" pitchFamily="18" charset="0"/>
                                </a:rPr>
                                <m:t>𝑛</m:t>
                              </m:r>
                            </m:sub>
                          </m:sSub>
                          <m:r>
                            <a:rPr lang="en-US" sz="2400" i="1">
                              <a:latin typeface="Cambria Math" panose="02040503050406030204" pitchFamily="18" charset="0"/>
                            </a:rPr>
                            <m:t>=</m:t>
                          </m:r>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𝑃</m:t>
                              </m:r>
                            </m:e>
                          </m:acc>
                        </m:e>
                      </m:nary>
                    </m:oMath>
                  </m:oMathPara>
                </a14:m>
                <a:endParaRPr lang="en-US"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1212599" y="2960564"/>
                <a:ext cx="6311728" cy="914481"/>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1217054" y="4329552"/>
                <a:ext cx="4795544" cy="9710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sSub>
                            <m:sSubPr>
                              <m:ctrlPr>
                                <a:rPr lang="en-US" sz="2400" i="1">
                                  <a:latin typeface="Cambria Math" panose="02040503050406030204" pitchFamily="18" charset="0"/>
                                </a:rPr>
                              </m:ctrlPr>
                            </m:sSubPr>
                            <m:e>
                              <m:r>
                                <a:rPr lang="en-US" sz="2400" i="1">
                                  <a:latin typeface="Cambria Math" panose="02040503050406030204" pitchFamily="18" charset="0"/>
                                </a:rPr>
                                <m:t>𝑀</m:t>
                              </m:r>
                            </m:e>
                            <m:sub>
                              <m:r>
                                <a:rPr lang="en-US" sz="2400" i="1">
                                  <a:latin typeface="Cambria Math" panose="02040503050406030204" pitchFamily="18" charset="0"/>
                                </a:rPr>
                                <m:t>𝑡𝑜𝑡</m:t>
                              </m:r>
                            </m:sub>
                          </m:sSub>
                          <m:f>
                            <m:fPr>
                              <m:ctrlPr>
                                <a:rPr lang="en-US" sz="2400" i="1" smtClean="0">
                                  <a:latin typeface="Cambria Math" panose="02040503050406030204" pitchFamily="18" charset="0"/>
                                </a:rPr>
                              </m:ctrlPr>
                            </m:fPr>
                            <m:num>
                              <m:r>
                                <a:rPr lang="en-US" sz="2400" b="0" i="1" smtClean="0">
                                  <a:latin typeface="Cambria Math" panose="02040503050406030204" pitchFamily="18" charset="0"/>
                                </a:rPr>
                                <m:t>𝑑</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b="0" i="1" smtClean="0">
                                          <a:latin typeface="Cambria Math" panose="02040503050406030204" pitchFamily="18" charset="0"/>
                                        </a:rPr>
                                        <m:t>𝑣</m:t>
                                      </m:r>
                                    </m:e>
                                  </m:acc>
                                </m:e>
                                <m:sub>
                                  <m:r>
                                    <a:rPr lang="en-US" sz="2400" i="1">
                                      <a:latin typeface="Cambria Math" panose="02040503050406030204" pitchFamily="18" charset="0"/>
                                    </a:rPr>
                                    <m:t>𝐶𝑀</m:t>
                                  </m:r>
                                </m:sub>
                              </m:sSub>
                            </m:num>
                            <m:den>
                              <m:r>
                                <a:rPr lang="en-US" sz="2400" b="0" i="1" smtClean="0">
                                  <a:latin typeface="Cambria Math" panose="02040503050406030204" pitchFamily="18" charset="0"/>
                                </a:rPr>
                                <m:t>𝑑𝑡</m:t>
                              </m:r>
                            </m:den>
                          </m:f>
                          <m:r>
                            <a:rPr lang="en-US" sz="2400" b="0" i="1" smtClean="0">
                              <a:latin typeface="Cambria Math" panose="02040503050406030204" pitchFamily="18" charset="0"/>
                            </a:rPr>
                            <m:t>=</m:t>
                          </m:r>
                          <m:r>
                            <a:rPr lang="en-US" sz="2400" b="0" i="1" smtClean="0">
                              <a:latin typeface="Cambria Math" panose="02040503050406030204" pitchFamily="18" charset="0"/>
                            </a:rPr>
                            <m:t>𝑀</m:t>
                          </m:r>
                        </m:e>
                        <m:sub>
                          <m:r>
                            <a:rPr lang="en-US" sz="2400" b="0" i="1" smtClean="0">
                              <a:latin typeface="Cambria Math" panose="02040503050406030204" pitchFamily="18" charset="0"/>
                            </a:rPr>
                            <m:t>𝑡𝑜𝑡</m:t>
                          </m:r>
                        </m:sub>
                      </m:sSub>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𝑎</m:t>
                              </m:r>
                            </m:e>
                          </m:acc>
                        </m:e>
                        <m:sub>
                          <m:r>
                            <a:rPr lang="en-US" sz="2400" b="0" i="1" smtClean="0">
                              <a:latin typeface="Cambria Math" panose="02040503050406030204" pitchFamily="18" charset="0"/>
                            </a:rPr>
                            <m:t>𝐶𝑀</m:t>
                          </m:r>
                        </m:sub>
                      </m:sSub>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i="1">
                              <a:latin typeface="Cambria Math" panose="02040503050406030204" pitchFamily="18" charset="0"/>
                            </a:rPr>
                            <m:t>𝑑</m:t>
                          </m:r>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num>
                        <m:den>
                          <m:r>
                            <a:rPr lang="en-US" sz="2400" i="1">
                              <a:latin typeface="Cambria Math" panose="02040503050406030204" pitchFamily="18" charset="0"/>
                            </a:rPr>
                            <m:t>𝑑𝑡</m:t>
                          </m:r>
                        </m:den>
                      </m:f>
                      <m:r>
                        <a:rPr lang="en-US" sz="2400" i="1">
                          <a:latin typeface="Cambria Math" panose="02040503050406030204" pitchFamily="18" charset="0"/>
                        </a:rPr>
                        <m:t>=</m:t>
                      </m:r>
                      <m:nary>
                        <m:naryPr>
                          <m:chr m:val="∑"/>
                          <m:subHide m:val="on"/>
                          <m:supHide m:val="on"/>
                          <m:ctrlPr>
                            <a:rPr lang="en-US" sz="2400" i="1">
                              <a:latin typeface="Cambria Math" panose="02040503050406030204" pitchFamily="18" charset="0"/>
                            </a:rPr>
                          </m:ctrlPr>
                        </m:naryPr>
                        <m:sub/>
                        <m:sup/>
                        <m:e>
                          <m:acc>
                            <m:accPr>
                              <m:chr m:val="⃗"/>
                              <m:ctrlPr>
                                <a:rPr lang="en-US" sz="2400" i="1">
                                  <a:latin typeface="Cambria Math" panose="02040503050406030204" pitchFamily="18" charset="0"/>
                                </a:rPr>
                              </m:ctrlPr>
                            </m:accPr>
                            <m:e>
                              <m:r>
                                <a:rPr lang="en-US" sz="2400" i="1">
                                  <a:latin typeface="Cambria Math" panose="02040503050406030204" pitchFamily="18" charset="0"/>
                                </a:rPr>
                                <m:t>𝐹</m:t>
                              </m:r>
                            </m:e>
                          </m:acc>
                        </m:e>
                      </m:nary>
                    </m:oMath>
                  </m:oMathPara>
                </a14:m>
                <a:endParaRPr lang="en-US" sz="2400" dirty="0"/>
              </a:p>
            </p:txBody>
          </p:sp>
        </mc:Choice>
        <mc:Fallback xmlns="">
          <p:sp>
            <p:nvSpPr>
              <p:cNvPr id="30" name="TextBox 29"/>
              <p:cNvSpPr txBox="1">
                <a:spLocks noRot="1" noChangeAspect="1" noMove="1" noResize="1" noEditPoints="1" noAdjustHandles="1" noChangeArrowheads="1" noChangeShapeType="1" noTextEdit="1"/>
              </p:cNvSpPr>
              <p:nvPr/>
            </p:nvSpPr>
            <p:spPr>
              <a:xfrm>
                <a:off x="1217054" y="4329552"/>
                <a:ext cx="4795544" cy="971035"/>
              </a:xfrm>
              <a:prstGeom prst="rect">
                <a:avLst/>
              </a:prstGeom>
              <a:blipFill rotWithShape="0">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23287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Center of mass and external forces</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mc:AlternateContent xmlns:mc="http://schemas.openxmlformats.org/markup-compatibility/2006" xmlns:a14="http://schemas.microsoft.com/office/drawing/2010/main">
        <mc:Choice Requires="a14">
          <p:sp>
            <p:nvSpPr>
              <p:cNvPr id="30" name="TextBox 29"/>
              <p:cNvSpPr txBox="1"/>
              <p:nvPr/>
            </p:nvSpPr>
            <p:spPr>
              <a:xfrm>
                <a:off x="1667514" y="1637029"/>
                <a:ext cx="3047180" cy="9710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𝑀</m:t>
                          </m:r>
                        </m:e>
                        <m:sub>
                          <m:r>
                            <a:rPr lang="en-US" sz="2400" b="0" i="1" smtClean="0">
                              <a:latin typeface="Cambria Math" panose="02040503050406030204" pitchFamily="18" charset="0"/>
                            </a:rPr>
                            <m:t>𝑡𝑜𝑡</m:t>
                          </m:r>
                        </m:sub>
                      </m:sSub>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𝑎</m:t>
                              </m:r>
                            </m:e>
                          </m:acc>
                        </m:e>
                        <m:sub>
                          <m:r>
                            <a:rPr lang="en-US" sz="2400" b="0" i="1" smtClean="0">
                              <a:latin typeface="Cambria Math" panose="02040503050406030204" pitchFamily="18" charset="0"/>
                            </a:rPr>
                            <m:t>𝐶𝑀</m:t>
                          </m:r>
                        </m:sub>
                      </m:sSub>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i="1">
                              <a:latin typeface="Cambria Math" panose="02040503050406030204" pitchFamily="18" charset="0"/>
                            </a:rPr>
                            <m:t>𝑑</m:t>
                          </m:r>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num>
                        <m:den>
                          <m:r>
                            <a:rPr lang="en-US" sz="2400" i="1">
                              <a:latin typeface="Cambria Math" panose="02040503050406030204" pitchFamily="18" charset="0"/>
                            </a:rPr>
                            <m:t>𝑑𝑡</m:t>
                          </m:r>
                        </m:den>
                      </m:f>
                      <m:r>
                        <a:rPr lang="en-US" sz="2400" i="1">
                          <a:latin typeface="Cambria Math" panose="02040503050406030204" pitchFamily="18" charset="0"/>
                        </a:rPr>
                        <m:t>=</m:t>
                      </m:r>
                      <m:nary>
                        <m:naryPr>
                          <m:chr m:val="∑"/>
                          <m:subHide m:val="on"/>
                          <m:supHide m:val="on"/>
                          <m:ctrlPr>
                            <a:rPr lang="en-US" sz="2400" i="1">
                              <a:latin typeface="Cambria Math" panose="02040503050406030204" pitchFamily="18" charset="0"/>
                            </a:rPr>
                          </m:ctrlPr>
                        </m:naryPr>
                        <m:sub/>
                        <m:sup/>
                        <m:e>
                          <m:acc>
                            <m:accPr>
                              <m:chr m:val="⃗"/>
                              <m:ctrlPr>
                                <a:rPr lang="en-US" sz="2400" i="1">
                                  <a:latin typeface="Cambria Math" panose="02040503050406030204" pitchFamily="18" charset="0"/>
                                </a:rPr>
                              </m:ctrlPr>
                            </m:accPr>
                            <m:e>
                              <m:r>
                                <a:rPr lang="en-US" sz="2400" i="1">
                                  <a:latin typeface="Cambria Math" panose="02040503050406030204" pitchFamily="18" charset="0"/>
                                </a:rPr>
                                <m:t>𝐹</m:t>
                              </m:r>
                            </m:e>
                          </m:acc>
                        </m:e>
                      </m:nary>
                    </m:oMath>
                  </m:oMathPara>
                </a14:m>
                <a:endParaRPr lang="en-US" sz="2400" dirty="0"/>
              </a:p>
            </p:txBody>
          </p:sp>
        </mc:Choice>
        <mc:Fallback xmlns="">
          <p:sp>
            <p:nvSpPr>
              <p:cNvPr id="30" name="TextBox 29"/>
              <p:cNvSpPr txBox="1">
                <a:spLocks noRot="1" noChangeAspect="1" noMove="1" noResize="1" noEditPoints="1" noAdjustHandles="1" noChangeArrowheads="1" noChangeShapeType="1" noTextEdit="1"/>
              </p:cNvSpPr>
              <p:nvPr/>
            </p:nvSpPr>
            <p:spPr>
              <a:xfrm>
                <a:off x="1667514" y="1637029"/>
                <a:ext cx="3047180" cy="971035"/>
              </a:xfrm>
              <a:prstGeom prst="rect">
                <a:avLst/>
              </a:prstGeom>
              <a:blipFill rotWithShape="0">
                <a:blip r:embed="rId36"/>
                <a:stretch>
                  <a:fillRect/>
                </a:stretch>
              </a:blipFill>
            </p:spPr>
            <p:txBody>
              <a:bodyPr/>
              <a:lstStyle/>
              <a:p>
                <a:r>
                  <a:rPr lang="en-US">
                    <a:noFill/>
                  </a:rPr>
                  <a:t> </a:t>
                </a:r>
              </a:p>
            </p:txBody>
          </p:sp>
        </mc:Fallback>
      </mc:AlternateContent>
      <p:sp>
        <p:nvSpPr>
          <p:cNvPr id="7" name="TextBox 6"/>
          <p:cNvSpPr txBox="1"/>
          <p:nvPr/>
        </p:nvSpPr>
        <p:spPr>
          <a:xfrm>
            <a:off x="605821" y="2792658"/>
            <a:ext cx="4374507" cy="1569660"/>
          </a:xfrm>
          <a:prstGeom prst="rect">
            <a:avLst/>
          </a:prstGeom>
          <a:noFill/>
        </p:spPr>
        <p:txBody>
          <a:bodyPr wrap="square" rtlCol="0">
            <a:spAutoFit/>
          </a:bodyPr>
          <a:lstStyle/>
          <a:p>
            <a:r>
              <a:rPr lang="en-US" sz="2400" dirty="0"/>
              <a:t>Particles in system interact.</a:t>
            </a:r>
          </a:p>
          <a:p>
            <a:r>
              <a:rPr lang="en-US" sz="2400" dirty="0"/>
              <a:t>Internal forces occur in </a:t>
            </a:r>
          </a:p>
          <a:p>
            <a:r>
              <a:rPr lang="en-US" sz="2400" dirty="0"/>
              <a:t>action-reaction pairs, cancel.</a:t>
            </a:r>
          </a:p>
          <a:p>
            <a:r>
              <a:rPr lang="en-US" sz="2400" dirty="0"/>
              <a:t>Only external forces remain.</a:t>
            </a:r>
          </a:p>
        </p:txBody>
      </p:sp>
      <mc:AlternateContent xmlns:mc="http://schemas.openxmlformats.org/markup-compatibility/2006" xmlns:a14="http://schemas.microsoft.com/office/drawing/2010/main">
        <mc:Choice Requires="a14">
          <p:sp>
            <p:nvSpPr>
              <p:cNvPr id="31" name="TextBox 30"/>
              <p:cNvSpPr txBox="1"/>
              <p:nvPr/>
            </p:nvSpPr>
            <p:spPr>
              <a:xfrm>
                <a:off x="1868240" y="4681914"/>
                <a:ext cx="2554225" cy="894347"/>
              </a:xfrm>
              <a:prstGeom prst="rect">
                <a:avLst/>
              </a:prstGeom>
              <a:solidFill>
                <a:srgbClr val="FFFF00"/>
              </a:solidFill>
              <a:ln>
                <a:solidFill>
                  <a:srgbClr val="FFC000"/>
                </a:solid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nary>
                        <m:naryPr>
                          <m:chr m:val="∑"/>
                          <m:subHide m:val="on"/>
                          <m:supHide m:val="on"/>
                          <m:ctrlPr>
                            <a:rPr lang="en-US" sz="2400" i="1" smtClean="0">
                              <a:latin typeface="Cambria Math" panose="02040503050406030204" pitchFamily="18" charset="0"/>
                            </a:rPr>
                          </m:ctrlPr>
                        </m:naryPr>
                        <m:sub/>
                        <m:sup/>
                        <m:e>
                          <m:sSub>
                            <m:sSubPr>
                              <m:ctrlPr>
                                <a:rPr lang="en-US" sz="2400" i="1" smtClean="0">
                                  <a:latin typeface="Cambria Math" panose="02040503050406030204" pitchFamily="18" charset="0"/>
                                </a:rPr>
                              </m:ctrlPr>
                            </m:sSubPr>
                            <m:e>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𝐹</m:t>
                                  </m:r>
                                </m:e>
                              </m:acc>
                            </m:e>
                            <m:sub>
                              <m:r>
                                <a:rPr lang="en-US" sz="2400" b="0" i="1" smtClean="0">
                                  <a:latin typeface="Cambria Math" panose="02040503050406030204" pitchFamily="18" charset="0"/>
                                </a:rPr>
                                <m:t>𝑒𝑥𝑡</m:t>
                              </m:r>
                            </m:sub>
                          </m:sSub>
                          <m:r>
                            <a:rPr lang="en-US" sz="2400" b="0" i="1" smtClean="0">
                              <a:latin typeface="Cambria Math" panose="02040503050406030204" pitchFamily="18" charset="0"/>
                            </a:rPr>
                            <m:t>=</m:t>
                          </m:r>
                        </m:e>
                      </m:nary>
                      <m:sSub>
                        <m:sSubPr>
                          <m:ctrlPr>
                            <a:rPr lang="en-US" sz="2400" i="1">
                              <a:latin typeface="Cambria Math" panose="02040503050406030204" pitchFamily="18" charset="0"/>
                            </a:rPr>
                          </m:ctrlPr>
                        </m:sSubPr>
                        <m:e>
                          <m:r>
                            <a:rPr lang="en-US" sz="2400" i="1">
                              <a:latin typeface="Cambria Math" panose="02040503050406030204" pitchFamily="18" charset="0"/>
                            </a:rPr>
                            <m:t>𝑀</m:t>
                          </m:r>
                        </m:e>
                        <m:sub>
                          <m:r>
                            <a:rPr lang="en-US" sz="2400" i="1">
                              <a:latin typeface="Cambria Math" panose="02040503050406030204" pitchFamily="18" charset="0"/>
                            </a:rPr>
                            <m:t>𝑡𝑜𝑡</m:t>
                          </m:r>
                        </m:sub>
                      </m:sSub>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𝑎</m:t>
                              </m:r>
                            </m:e>
                          </m:acc>
                        </m:e>
                        <m:sub>
                          <m:r>
                            <a:rPr lang="en-US" sz="2400" i="1">
                              <a:latin typeface="Cambria Math" panose="02040503050406030204" pitchFamily="18" charset="0"/>
                            </a:rPr>
                            <m:t>𝐶𝑀</m:t>
                          </m:r>
                        </m:sub>
                      </m:sSub>
                    </m:oMath>
                  </m:oMathPara>
                </a14:m>
                <a:endParaRPr lang="en-US" sz="2400" dirty="0"/>
              </a:p>
            </p:txBody>
          </p:sp>
        </mc:Choice>
        <mc:Fallback xmlns="">
          <p:sp>
            <p:nvSpPr>
              <p:cNvPr id="31" name="TextBox 30"/>
              <p:cNvSpPr txBox="1">
                <a:spLocks noRot="1" noChangeAspect="1" noMove="1" noResize="1" noEditPoints="1" noAdjustHandles="1" noChangeArrowheads="1" noChangeShapeType="1" noTextEdit="1"/>
              </p:cNvSpPr>
              <p:nvPr/>
            </p:nvSpPr>
            <p:spPr>
              <a:xfrm>
                <a:off x="1868240" y="4681914"/>
                <a:ext cx="2554225" cy="894347"/>
              </a:xfrm>
              <a:prstGeom prst="rect">
                <a:avLst/>
              </a:prstGeom>
              <a:blipFill rotWithShape="0">
                <a:blip r:embed="rId37"/>
                <a:stretch>
                  <a:fillRect/>
                </a:stretch>
              </a:blipFill>
              <a:ln>
                <a:solidFill>
                  <a:srgbClr val="FFC000"/>
                </a:solidFill>
              </a:ln>
            </p:spPr>
            <p:txBody>
              <a:bodyPr/>
              <a:lstStyle/>
              <a:p>
                <a:r>
                  <a:rPr lang="en-US">
                    <a:noFill/>
                  </a:rPr>
                  <a:t> </a:t>
                </a:r>
              </a:p>
            </p:txBody>
          </p:sp>
        </mc:Fallback>
      </mc:AlternateContent>
      <p:pic>
        <p:nvPicPr>
          <p:cNvPr id="3" name="Picture 2" descr="A black outline labeled &quot;system&quot; with small circles inside. Red vectors labeled Fext point towards the outline from the outside. Pairs of blue, green and yellow arros symbolize forces acting between the particles inside the system.">
            <a:extLst>
              <a:ext uri="{FF2B5EF4-FFF2-40B4-BE49-F238E27FC236}">
                <a16:creationId xmlns:a16="http://schemas.microsoft.com/office/drawing/2014/main" id="{0813F820-CF53-C13A-2772-FEC0DE017A82}"/>
              </a:ext>
            </a:extLst>
          </p:cNvPr>
          <p:cNvPicPr>
            <a:picLocks noChangeAspect="1"/>
          </p:cNvPicPr>
          <p:nvPr/>
        </p:nvPicPr>
        <p:blipFill>
          <a:blip r:embed="rId38"/>
          <a:stretch>
            <a:fillRect/>
          </a:stretch>
        </p:blipFill>
        <p:spPr>
          <a:xfrm>
            <a:off x="4876715" y="2122546"/>
            <a:ext cx="4798089" cy="3330017"/>
          </a:xfrm>
          <a:prstGeom prst="rect">
            <a:avLst/>
          </a:prstGeom>
        </p:spPr>
      </p:pic>
      <p:sp>
        <p:nvSpPr>
          <p:cNvPr id="32" name="TextBox 31"/>
          <p:cNvSpPr txBox="1"/>
          <p:nvPr/>
        </p:nvSpPr>
        <p:spPr>
          <a:xfrm>
            <a:off x="385852" y="5760855"/>
            <a:ext cx="8615273" cy="553998"/>
          </a:xfrm>
          <a:prstGeom prst="rect">
            <a:avLst/>
          </a:prstGeom>
          <a:noFill/>
        </p:spPr>
        <p:txBody>
          <a:bodyPr wrap="square" rtlCol="0">
            <a:spAutoFit/>
          </a:bodyPr>
          <a:lstStyle/>
          <a:p>
            <a:r>
              <a:rPr lang="en-US" dirty="0">
                <a:hlinkClick r:id="rId39"/>
              </a:rPr>
              <a:t>Demo: Center-of-mass motion</a:t>
            </a:r>
            <a:endParaRPr lang="en-US" dirty="0"/>
          </a:p>
          <a:p>
            <a:endParaRPr lang="en-US" sz="1200" dirty="0"/>
          </a:p>
        </p:txBody>
      </p:sp>
    </p:spTree>
    <p:extLst>
      <p:ext uri="{BB962C8B-B14F-4D97-AF65-F5344CB8AC3E}">
        <p14:creationId xmlns:p14="http://schemas.microsoft.com/office/powerpoint/2010/main" val="3129086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idx="4294967295"/>
          </p:nvPr>
        </p:nvSpPr>
        <p:spPr bwMode="auto">
          <a:xfrm>
            <a:off x="1098497" y="510827"/>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Discussion question</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mc:AlternateContent xmlns:mc="http://schemas.openxmlformats.org/markup-compatibility/2006" xmlns:a14="http://schemas.microsoft.com/office/drawing/2010/main">
        <mc:Choice Requires="a14">
          <p:sp>
            <p:nvSpPr>
              <p:cNvPr id="3" name="Rectangle 2"/>
              <p:cNvSpPr/>
              <p:nvPr/>
            </p:nvSpPr>
            <p:spPr>
              <a:xfrm>
                <a:off x="605307" y="1303742"/>
                <a:ext cx="8268235" cy="3046988"/>
              </a:xfrm>
              <a:prstGeom prst="rect">
                <a:avLst/>
              </a:prstGeom>
            </p:spPr>
            <p:txBody>
              <a:bodyPr wrap="square">
                <a:spAutoFit/>
              </a:bodyPr>
              <a:lstStyle/>
              <a:p>
                <a:r>
                  <a:rPr lang="en-US" sz="2400" dirty="0"/>
                  <a:t>A truck is moving with velocity </a:t>
                </a:r>
                <a:r>
                  <a:rPr lang="en-US" sz="2400" i="1" dirty="0"/>
                  <a:t>V</a:t>
                </a:r>
                <a:r>
                  <a:rPr lang="en-US" sz="2400" i="1" baseline="-25000" dirty="0"/>
                  <a:t>o</a:t>
                </a:r>
                <a:r>
                  <a:rPr lang="en-US" sz="2400" dirty="0"/>
                  <a:t> along the positive </a:t>
                </a:r>
                <a14:m>
                  <m:oMath xmlns:m="http://schemas.openxmlformats.org/officeDocument/2006/math">
                    <m:r>
                      <a:rPr lang="en-US" sz="2400" i="1" dirty="0" smtClean="0">
                        <a:latin typeface="Cambria Math" panose="02040503050406030204" pitchFamily="18" charset="0"/>
                      </a:rPr>
                      <m:t>𝑥</m:t>
                    </m:r>
                  </m:oMath>
                </a14:m>
                <a:r>
                  <a:rPr lang="en-US" sz="2400" i="1" dirty="0"/>
                  <a:t>-</a:t>
                </a:r>
                <a:r>
                  <a:rPr lang="en-US" sz="2400" dirty="0"/>
                  <a:t>direction.  It is struck by a car which had been moving towards it at an angle </a:t>
                </a:r>
                <a:r>
                  <a:rPr lang="en-US" sz="2400" i="1" dirty="0"/>
                  <a:t>θ</a:t>
                </a:r>
                <a:r>
                  <a:rPr lang="en-US" sz="2400" dirty="0"/>
                  <a:t> with respect to the </a:t>
                </a:r>
                <a14:m>
                  <m:oMath xmlns:m="http://schemas.openxmlformats.org/officeDocument/2006/math">
                    <m:r>
                      <a:rPr lang="en-US" sz="2400" i="1" dirty="0" smtClean="0">
                        <a:latin typeface="Cambria Math" panose="02040503050406030204" pitchFamily="18" charset="0"/>
                      </a:rPr>
                      <m:t>𝑥</m:t>
                    </m:r>
                  </m:oMath>
                </a14:m>
                <a:r>
                  <a:rPr lang="en-US" sz="2400" i="1" dirty="0"/>
                  <a:t>-</a:t>
                </a:r>
                <a:r>
                  <a:rPr lang="en-US" sz="2400" dirty="0"/>
                  <a:t>axis.  As a result of the collision, the car is brought to a stop and the truck ends up sliding in the negative </a:t>
                </a:r>
                <a14:m>
                  <m:oMath xmlns:m="http://schemas.openxmlformats.org/officeDocument/2006/math">
                    <m:r>
                      <a:rPr lang="en-US" sz="2400" i="1" dirty="0" smtClean="0">
                        <a:latin typeface="Cambria Math" panose="02040503050406030204" pitchFamily="18" charset="0"/>
                      </a:rPr>
                      <m:t>𝑦</m:t>
                    </m:r>
                  </m:oMath>
                </a14:m>
                <a:r>
                  <a:rPr lang="en-US" sz="2400" dirty="0"/>
                  <a:t>-direction. The truck is twice as heavy as the car. </a:t>
                </a:r>
                <a:r>
                  <a:rPr lang="en-US" dirty="0">
                    <a:solidFill>
                      <a:srgbClr val="0070C0"/>
                    </a:solidFill>
                  </a:rPr>
                  <a:t>(Example from last lecture) </a:t>
                </a:r>
                <a:r>
                  <a:rPr lang="en-US" sz="2400" dirty="0"/>
                  <a:t>Find the</a:t>
                </a:r>
                <a:r>
                  <a:rPr lang="en-US" sz="2400" i="1" dirty="0"/>
                  <a:t> </a:t>
                </a:r>
                <a14:m>
                  <m:oMath xmlns:m="http://schemas.openxmlformats.org/officeDocument/2006/math">
                    <m:r>
                      <a:rPr lang="en-US" sz="2400" b="1" i="1" dirty="0" smtClean="0">
                        <a:latin typeface="Cambria Math" panose="02040503050406030204" pitchFamily="18" charset="0"/>
                      </a:rPr>
                      <m:t>𝒙</m:t>
                    </m:r>
                  </m:oMath>
                </a14:m>
                <a:r>
                  <a:rPr lang="en-US" sz="2400" b="1" dirty="0"/>
                  <a:t>-component of the velocity of the center of mass</a:t>
                </a:r>
                <a:r>
                  <a:rPr lang="en-US" sz="2400" dirty="0"/>
                  <a:t> of  truck and car</a:t>
                </a:r>
                <a:r>
                  <a:rPr lang="en-US" sz="2400" b="1" dirty="0"/>
                  <a:t> </a:t>
                </a:r>
                <a:r>
                  <a:rPr lang="en-US" sz="2400" dirty="0"/>
                  <a:t>before the collision. </a:t>
                </a:r>
              </a:p>
            </p:txBody>
          </p:sp>
        </mc:Choice>
        <mc:Fallback xmlns="">
          <p:sp>
            <p:nvSpPr>
              <p:cNvPr id="3" name="Rectangle 2"/>
              <p:cNvSpPr>
                <a:spLocks noRot="1" noChangeAspect="1" noMove="1" noResize="1" noEditPoints="1" noAdjustHandles="1" noChangeArrowheads="1" noChangeShapeType="1" noTextEdit="1"/>
              </p:cNvSpPr>
              <p:nvPr/>
            </p:nvSpPr>
            <p:spPr>
              <a:xfrm>
                <a:off x="605307" y="1303742"/>
                <a:ext cx="8268235" cy="3046988"/>
              </a:xfrm>
              <a:prstGeom prst="rect">
                <a:avLst/>
              </a:prstGeom>
              <a:blipFill rotWithShape="0">
                <a:blip r:embed="rId4"/>
                <a:stretch>
                  <a:fillRect l="-1105" t="-1400" b="-3800"/>
                </a:stretch>
              </a:blipFill>
            </p:spPr>
            <p:txBody>
              <a:bodyPr/>
              <a:lstStyle/>
              <a:p>
                <a:r>
                  <a:rPr lang="en-US">
                    <a:noFill/>
                  </a:rPr>
                  <a:t> </a:t>
                </a:r>
              </a:p>
            </p:txBody>
          </p:sp>
        </mc:Fallback>
      </mc:AlternateContent>
      <p:grpSp>
        <p:nvGrpSpPr>
          <p:cNvPr id="7" name="Group 6" descr="A truck is moving with velocity 𝑉𝑜 along the positive 𝑥-direction.  It is struck by a car which had been moving towards it at an angle theta with respect to the 𝑥-axis.">
            <a:extLst>
              <a:ext uri="{FF2B5EF4-FFF2-40B4-BE49-F238E27FC236}">
                <a16:creationId xmlns:a16="http://schemas.microsoft.com/office/drawing/2014/main" id="{CE426E2F-E01C-CECF-6532-D0194ED22F47}"/>
              </a:ext>
            </a:extLst>
          </p:cNvPr>
          <p:cNvGrpSpPr/>
          <p:nvPr/>
        </p:nvGrpSpPr>
        <p:grpSpPr>
          <a:xfrm>
            <a:off x="869897" y="4444212"/>
            <a:ext cx="3543300" cy="2209800"/>
            <a:chOff x="869897" y="4444212"/>
            <a:chExt cx="3543300" cy="2209800"/>
          </a:xfrm>
        </p:grpSpPr>
        <p:graphicFrame>
          <p:nvGraphicFramePr>
            <p:cNvPr id="8" name="Object 7" descr="A truck is moving with velocity 𝑉𝑜 along the positive 𝑥-direction.  It is struck by a car which had been moving towards it at an angle theta with respect to the 𝑥-axis"/>
            <p:cNvGraphicFramePr>
              <a:graphicFrameLocks noChangeAspect="1"/>
            </p:cNvGraphicFramePr>
            <p:nvPr>
              <p:extLst>
                <p:ext uri="{D42A27DB-BD31-4B8C-83A1-F6EECF244321}">
                  <p14:modId xmlns:p14="http://schemas.microsoft.com/office/powerpoint/2010/main" val="2807168471"/>
                </p:ext>
              </p:extLst>
            </p:nvPr>
          </p:nvGraphicFramePr>
          <p:xfrm>
            <a:off x="869897" y="4444212"/>
            <a:ext cx="3543300" cy="2209800"/>
          </p:xfrm>
          <a:graphic>
            <a:graphicData uri="http://schemas.openxmlformats.org/presentationml/2006/ole">
              <mc:AlternateContent xmlns:mc="http://schemas.openxmlformats.org/markup-compatibility/2006">
                <mc:Choice xmlns:v="urn:schemas-microsoft-com:vml" Requires="v">
                  <p:oleObj name="Drawing" r:id="rId5" imgW="3543480" imgH="2209680" progId="Presentations.Drawing.14">
                    <p:embed/>
                  </p:oleObj>
                </mc:Choice>
                <mc:Fallback>
                  <p:oleObj name="Drawing" r:id="rId5" imgW="3543480" imgH="2209680" progId="Presentations.Drawing.14">
                    <p:embed/>
                    <p:pic>
                      <p:nvPicPr>
                        <p:cNvPr id="0" name=""/>
                        <p:cNvPicPr/>
                        <p:nvPr/>
                      </p:nvPicPr>
                      <p:blipFill>
                        <a:blip r:embed="rId6"/>
                        <a:stretch>
                          <a:fillRect/>
                        </a:stretch>
                      </p:blipFill>
                      <p:spPr>
                        <a:xfrm>
                          <a:off x="869897" y="4444212"/>
                          <a:ext cx="3543300" cy="2209800"/>
                        </a:xfrm>
                        <a:prstGeom prst="rect">
                          <a:avLst/>
                        </a:prstGeom>
                      </p:spPr>
                    </p:pic>
                  </p:oleObj>
                </mc:Fallback>
              </mc:AlternateContent>
            </a:graphicData>
          </a:graphic>
        </p:graphicFrame>
        <mc:AlternateContent xmlns:mc="http://schemas.openxmlformats.org/markup-compatibility/2006">
          <mc:Choice xmlns:p14="http://schemas.microsoft.com/office/powerpoint/2010/main" Requires="p14">
            <p:contentPart p14:bwMode="auto" r:id="rId7">
              <p14:nvContentPartPr>
                <p14:cNvPr id="5" name="Ink 4"/>
                <p14:cNvContentPartPr/>
                <p14:nvPr/>
              </p14:nvContentPartPr>
              <p14:xfrm>
                <a:off x="3110740" y="5328640"/>
                <a:ext cx="353160" cy="273600"/>
              </p14:xfrm>
            </p:contentPart>
          </mc:Choice>
          <mc:Fallback>
            <p:pic>
              <p:nvPicPr>
                <p:cNvPr id="5" name="Ink 4"/>
                <p:cNvPicPr/>
                <p:nvPr/>
              </p:nvPicPr>
              <p:blipFill>
                <a:blip r:embed="rId8"/>
                <a:stretch>
                  <a:fillRect/>
                </a:stretch>
              </p:blipFill>
              <p:spPr>
                <a:xfrm>
                  <a:off x="3092740" y="5310640"/>
                  <a:ext cx="388800" cy="309240"/>
                </a:xfrm>
                <a:prstGeom prst="rect">
                  <a:avLst/>
                </a:prstGeom>
              </p:spPr>
            </p:pic>
          </mc:Fallback>
        </mc:AlternateContent>
      </p:grpSp>
      <p:pic>
        <p:nvPicPr>
          <p:cNvPr id="6" name="Picture 5" descr="A coordinate system labeled &quot;after the collision&quot;. The truck is moving in the negative y-direction."/>
          <p:cNvPicPr>
            <a:picLocks noChangeAspect="1"/>
          </p:cNvPicPr>
          <p:nvPr/>
        </p:nvPicPr>
        <p:blipFill>
          <a:blip r:embed="rId9"/>
          <a:stretch>
            <a:fillRect/>
          </a:stretch>
        </p:blipFill>
        <p:spPr>
          <a:xfrm>
            <a:off x="4571998" y="4430965"/>
            <a:ext cx="3620293" cy="2223047"/>
          </a:xfrm>
          <a:prstGeom prst="rect">
            <a:avLst/>
          </a:prstGeom>
        </p:spPr>
      </p:pic>
    </p:spTree>
    <p:extLst>
      <p:ext uri="{BB962C8B-B14F-4D97-AF65-F5344CB8AC3E}">
        <p14:creationId xmlns:p14="http://schemas.microsoft.com/office/powerpoint/2010/main" val="4025126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idx="4294967295"/>
          </p:nvPr>
        </p:nvSpPr>
        <p:spPr bwMode="auto">
          <a:xfrm>
            <a:off x="1098497" y="510827"/>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Another discussion question</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extBox 2"/>
          <p:cNvSpPr txBox="1"/>
          <p:nvPr/>
        </p:nvSpPr>
        <p:spPr>
          <a:xfrm>
            <a:off x="802283" y="1790164"/>
            <a:ext cx="8097666" cy="3785652"/>
          </a:xfrm>
          <a:prstGeom prst="rect">
            <a:avLst/>
          </a:prstGeom>
          <a:noFill/>
        </p:spPr>
        <p:txBody>
          <a:bodyPr wrap="none" rtlCol="0">
            <a:spAutoFit/>
          </a:bodyPr>
          <a:lstStyle/>
          <a:p>
            <a:r>
              <a:rPr lang="en-US" sz="2400" dirty="0"/>
              <a:t>You find yourself in the middle of a frictionless frozen lake.</a:t>
            </a:r>
          </a:p>
          <a:p>
            <a:r>
              <a:rPr lang="en-US" sz="2400" dirty="0"/>
              <a:t>How do you get to the shore?</a:t>
            </a:r>
          </a:p>
          <a:p>
            <a:endParaRPr lang="en-US" sz="2400" dirty="0"/>
          </a:p>
          <a:p>
            <a:endParaRPr lang="en-US" sz="2400" dirty="0"/>
          </a:p>
          <a:p>
            <a:r>
              <a:rPr lang="en-US" sz="2400" dirty="0"/>
              <a:t>Throw something</a:t>
            </a:r>
          </a:p>
          <a:p>
            <a:endParaRPr lang="en-US" sz="2400" dirty="0"/>
          </a:p>
          <a:p>
            <a:r>
              <a:rPr lang="en-US" sz="2400" dirty="0"/>
              <a:t>Same principle as rocket motion</a:t>
            </a:r>
          </a:p>
          <a:p>
            <a:endParaRPr lang="en-US" sz="2400" dirty="0"/>
          </a:p>
          <a:p>
            <a:endParaRPr lang="en-US" sz="2400" dirty="0"/>
          </a:p>
          <a:p>
            <a:r>
              <a:rPr lang="en-US" sz="2400" dirty="0">
                <a:solidFill>
                  <a:srgbClr val="0070C0"/>
                </a:solidFill>
              </a:rPr>
              <a:t>Demo: rocket cart</a:t>
            </a:r>
          </a:p>
        </p:txBody>
      </p:sp>
    </p:spTree>
    <p:extLst>
      <p:ext uri="{BB962C8B-B14F-4D97-AF65-F5344CB8AC3E}">
        <p14:creationId xmlns:p14="http://schemas.microsoft.com/office/powerpoint/2010/main" val="87823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954107"/>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Momentum and energy in multi-step problems</a:t>
            </a:r>
          </a:p>
        </p:txBody>
      </p:sp>
      <mc:AlternateContent xmlns:mc="http://schemas.openxmlformats.org/markup-compatibility/2006" xmlns:a14="http://schemas.microsoft.com/office/drawing/2010/main">
        <mc:Choice Requires="a14">
          <p:sp>
            <p:nvSpPr>
              <p:cNvPr id="5" name="Rectangle 4"/>
              <p:cNvSpPr/>
              <p:nvPr/>
            </p:nvSpPr>
            <p:spPr>
              <a:xfrm>
                <a:off x="731062" y="1896836"/>
                <a:ext cx="7844293" cy="4607223"/>
              </a:xfrm>
              <a:prstGeom prst="rect">
                <a:avLst/>
              </a:prstGeom>
            </p:spPr>
            <p:txBody>
              <a:bodyPr wrap="square">
                <a:spAutoFit/>
              </a:bodyPr>
              <a:lstStyle/>
              <a:p>
                <a:r>
                  <a:rPr lang="en-US" sz="2400" dirty="0"/>
                  <a:t>In a quick collision:</a:t>
                </a:r>
              </a:p>
              <a:p>
                <a:endParaRPr lang="en-US" sz="2400" dirty="0"/>
              </a:p>
              <a:p>
                <a:pPr marL="342900" indent="-342900">
                  <a:buFont typeface="Arial" panose="020B0604020202020204" pitchFamily="34" charset="0"/>
                  <a:buChar char="•"/>
                </a:pPr>
                <a:r>
                  <a:rPr lang="en-US" sz="2400" dirty="0"/>
                  <a:t>total linear momentum is conserved </a:t>
                </a:r>
                <a14:m>
                  <m:oMath xmlns:m="http://schemas.openxmlformats.org/officeDocument/2006/math">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𝑖</m:t>
                        </m:r>
                      </m:sub>
                    </m:sSub>
                  </m:oMath>
                </a14:m>
                <a:endParaRPr lang="en-US" sz="2400" dirty="0"/>
              </a:p>
              <a:p>
                <a:pPr marL="342900" indent="-342900">
                  <a:buFont typeface="Arial" panose="020B0604020202020204" pitchFamily="34" charset="0"/>
                  <a:buChar char="•"/>
                </a:pPr>
                <a:r>
                  <a:rPr lang="en-US" sz="2400" dirty="0"/>
                  <a:t>total mechanical energy is usually </a:t>
                </a:r>
                <a:r>
                  <a:rPr lang="en-US" sz="2400" b="1" dirty="0"/>
                  <a:t>NOT</a:t>
                </a:r>
                <a:r>
                  <a:rPr lang="en-US" sz="2400" dirty="0"/>
                  <a:t> conserved </a:t>
                </a:r>
              </a:p>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𝐸</m:t>
                      </m:r>
                      <m:r>
                        <a:rPr lang="en-US" sz="2400" b="1" i="1" baseline="-25000" dirty="0" err="1">
                          <a:latin typeface="Cambria Math" panose="02040503050406030204" pitchFamily="18" charset="0"/>
                        </a:rPr>
                        <m:t>𝒇</m:t>
                      </m:r>
                      <m:r>
                        <a:rPr lang="en-US" sz="2400" i="1" dirty="0">
                          <a:latin typeface="Cambria Math" panose="02040503050406030204" pitchFamily="18" charset="0"/>
                        </a:rPr>
                        <m:t> </m:t>
                      </m:r>
                      <m:r>
                        <a:rPr lang="en-US" sz="2400" b="1" i="1" dirty="0">
                          <a:latin typeface="Cambria Math" panose="02040503050406030204" pitchFamily="18" charset="0"/>
                        </a:rPr>
                        <m:t>≠</m:t>
                      </m:r>
                      <m:r>
                        <a:rPr lang="en-US" sz="2400" i="1" dirty="0">
                          <a:latin typeface="Cambria Math" panose="02040503050406030204" pitchFamily="18" charset="0"/>
                        </a:rPr>
                        <m:t> </m:t>
                      </m:r>
                      <m:r>
                        <a:rPr lang="en-US" sz="2400" i="1" dirty="0" err="1">
                          <a:latin typeface="Cambria Math" panose="02040503050406030204" pitchFamily="18" charset="0"/>
                        </a:rPr>
                        <m:t>𝐸</m:t>
                      </m:r>
                      <m:r>
                        <a:rPr lang="en-US" sz="2400" b="1" i="1" baseline="-25000" dirty="0" err="1">
                          <a:latin typeface="Cambria Math" panose="02040503050406030204" pitchFamily="18" charset="0"/>
                        </a:rPr>
                        <m:t>𝒊</m:t>
                      </m:r>
                      <m:r>
                        <a:rPr lang="en-US" sz="2400" b="1" i="1" baseline="-25000" dirty="0">
                          <a:latin typeface="Cambria Math" panose="02040503050406030204" pitchFamily="18" charset="0"/>
                        </a:rPr>
                        <m:t> </m:t>
                      </m:r>
                      <m:r>
                        <a:rPr lang="en-US" sz="2400" i="1" dirty="0">
                          <a:latin typeface="Cambria Math" panose="02040503050406030204" pitchFamily="18" charset="0"/>
                        </a:rPr>
                        <m:t> </m:t>
                      </m:r>
                    </m:oMath>
                  </m:oMathPara>
                </a14:m>
                <a:endParaRPr lang="en-US" sz="2400" dirty="0"/>
              </a:p>
              <a:p>
                <a:endParaRPr lang="en-US" sz="2400" dirty="0"/>
              </a:p>
              <a:p>
                <a:r>
                  <a:rPr lang="en-US" sz="2400" dirty="0"/>
                  <a:t>Before or after collision:</a:t>
                </a:r>
              </a:p>
              <a:p>
                <a:endParaRPr lang="en-US" sz="2400" dirty="0"/>
              </a:p>
              <a:p>
                <a:r>
                  <a:rPr lang="en-US" sz="2400" dirty="0"/>
                  <a:t>Mechanical energy may be conserved, or </a:t>
                </a:r>
              </a:p>
              <a:p>
                <a:r>
                  <a:rPr lang="en-US" sz="2400" dirty="0"/>
                  <a:t>change in mechanical energy may be obtained from</a:t>
                </a:r>
              </a:p>
              <a:p>
                <a:r>
                  <a:rPr lang="en-US" sz="2400" dirty="0"/>
                  <a:t>	</a:t>
                </a:r>
                <a14:m>
                  <m:oMath xmlns:m="http://schemas.openxmlformats.org/officeDocument/2006/math">
                    <m:r>
                      <a:rPr lang="en-US" sz="2400" i="1" dirty="0" smtClean="0">
                        <a:latin typeface="Cambria Math" panose="02040503050406030204" pitchFamily="18" charset="0"/>
                      </a:rPr>
                      <m:t>𝐸</m:t>
                    </m:r>
                    <m:r>
                      <a:rPr lang="en-US" sz="2400" b="1" i="1" baseline="-25000" dirty="0" err="1">
                        <a:latin typeface="Cambria Math" panose="02040503050406030204" pitchFamily="18" charset="0"/>
                      </a:rPr>
                      <m:t>𝒇</m:t>
                    </m:r>
                    <m:r>
                      <a:rPr lang="en-US" sz="2400" i="1" dirty="0">
                        <a:latin typeface="Cambria Math" panose="02040503050406030204" pitchFamily="18" charset="0"/>
                      </a:rPr>
                      <m:t> </m:t>
                    </m:r>
                    <m:r>
                      <a:rPr lang="en-US" sz="2400" b="1" i="1" dirty="0">
                        <a:latin typeface="Cambria Math" panose="02040503050406030204" pitchFamily="18" charset="0"/>
                      </a:rPr>
                      <m:t>−</m:t>
                    </m:r>
                    <m:r>
                      <a:rPr lang="en-US" sz="2400" i="1" dirty="0">
                        <a:latin typeface="Cambria Math" panose="02040503050406030204" pitchFamily="18" charset="0"/>
                      </a:rPr>
                      <m:t> </m:t>
                    </m:r>
                    <m:r>
                      <a:rPr lang="en-US" sz="2400" i="1" dirty="0" err="1">
                        <a:latin typeface="Cambria Math" panose="02040503050406030204" pitchFamily="18" charset="0"/>
                      </a:rPr>
                      <m:t>𝐸</m:t>
                    </m:r>
                    <m:r>
                      <a:rPr lang="en-US" sz="2400" b="1" i="1" baseline="-25000" dirty="0" err="1">
                        <a:latin typeface="Cambria Math" panose="02040503050406030204" pitchFamily="18" charset="0"/>
                      </a:rPr>
                      <m:t>𝒊</m:t>
                    </m:r>
                    <m:r>
                      <a:rPr lang="en-US" sz="2400" b="1" i="1" baseline="-25000" dirty="0">
                        <a:latin typeface="Cambria Math" panose="02040503050406030204" pitchFamily="18" charset="0"/>
                      </a:rPr>
                      <m:t> </m:t>
                    </m:r>
                    <m:r>
                      <a:rPr lang="en-US" sz="2400" i="1" dirty="0">
                        <a:latin typeface="Cambria Math" panose="02040503050406030204" pitchFamily="18" charset="0"/>
                      </a:rPr>
                      <m:t> =</m:t>
                    </m:r>
                    <m:r>
                      <a:rPr lang="en-US" sz="2400" i="1" dirty="0" err="1">
                        <a:latin typeface="Cambria Math" panose="02040503050406030204" pitchFamily="18" charset="0"/>
                      </a:rPr>
                      <m:t>𝑊</m:t>
                    </m:r>
                    <m:r>
                      <a:rPr lang="en-US" sz="2400" i="1" baseline="-25000" dirty="0" err="1">
                        <a:latin typeface="Cambria Math" panose="02040503050406030204" pitchFamily="18" charset="0"/>
                      </a:rPr>
                      <m:t>𝑜𝑡h𝑒𝑟</m:t>
                    </m:r>
                  </m:oMath>
                </a14:m>
                <a:endParaRPr lang="en-US" sz="2400" dirty="0"/>
              </a:p>
              <a:p>
                <a:endParaRPr lang="en-US" sz="2400" dirty="0"/>
              </a:p>
            </p:txBody>
          </p:sp>
        </mc:Choice>
        <mc:Fallback xmlns="">
          <p:sp>
            <p:nvSpPr>
              <p:cNvPr id="5" name="Rectangle 4"/>
              <p:cNvSpPr>
                <a:spLocks noRot="1" noChangeAspect="1" noMove="1" noResize="1" noEditPoints="1" noAdjustHandles="1" noChangeArrowheads="1" noChangeShapeType="1" noTextEdit="1"/>
              </p:cNvSpPr>
              <p:nvPr/>
            </p:nvSpPr>
            <p:spPr>
              <a:xfrm>
                <a:off x="731062" y="1896836"/>
                <a:ext cx="7844293" cy="4607223"/>
              </a:xfrm>
              <a:prstGeom prst="rect">
                <a:avLst/>
              </a:prstGeom>
              <a:blipFill rotWithShape="0">
                <a:blip r:embed="rId4"/>
                <a:stretch>
                  <a:fillRect l="-1243" t="-926"/>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3922401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Example: Ballistic pendulum</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mc:AlternateContent xmlns:mc="http://schemas.openxmlformats.org/markup-compatibility/2006" xmlns:a14="http://schemas.microsoft.com/office/drawing/2010/main">
        <mc:Choice Requires="a14">
          <p:sp>
            <p:nvSpPr>
              <p:cNvPr id="5" name="Rectangle 4"/>
              <p:cNvSpPr/>
              <p:nvPr/>
            </p:nvSpPr>
            <p:spPr>
              <a:xfrm>
                <a:off x="731062" y="1690774"/>
                <a:ext cx="7844293" cy="1938992"/>
              </a:xfrm>
              <a:prstGeom prst="rect">
                <a:avLst/>
              </a:prstGeom>
            </p:spPr>
            <p:txBody>
              <a:bodyPr wrap="square">
                <a:spAutoFit/>
              </a:bodyPr>
              <a:lstStyle/>
              <a:p>
                <a:r>
                  <a:rPr lang="en-US" sz="2400" dirty="0"/>
                  <a:t>A bullet of mass </a:t>
                </a:r>
                <a14:m>
                  <m:oMath xmlns:m="http://schemas.openxmlformats.org/officeDocument/2006/math">
                    <m:r>
                      <a:rPr lang="en-US" sz="2400" i="1" dirty="0" smtClean="0">
                        <a:latin typeface="Cambria Math" panose="02040503050406030204" pitchFamily="18" charset="0"/>
                      </a:rPr>
                      <m:t>𝑚</m:t>
                    </m:r>
                  </m:oMath>
                </a14:m>
                <a:r>
                  <a:rPr lang="en-US" sz="2400" dirty="0"/>
                  <a:t> and unknown speed is fired into a block of mass </a:t>
                </a:r>
                <a14:m>
                  <m:oMath xmlns:m="http://schemas.openxmlformats.org/officeDocument/2006/math">
                    <m:r>
                      <a:rPr lang="en-US" sz="2400" i="1" dirty="0" smtClean="0">
                        <a:latin typeface="Cambria Math" panose="02040503050406030204" pitchFamily="18" charset="0"/>
                      </a:rPr>
                      <m:t>𝑀</m:t>
                    </m:r>
                  </m:oMath>
                </a14:m>
                <a:r>
                  <a:rPr lang="en-US" sz="2400" dirty="0"/>
                  <a:t> that is hanging from two cords. The bullet gets stuck in the block, and the block rises a height </a:t>
                </a:r>
                <a14:m>
                  <m:oMath xmlns:m="http://schemas.openxmlformats.org/officeDocument/2006/math">
                    <m:r>
                      <a:rPr lang="en-US" sz="2400" i="1" dirty="0" smtClean="0">
                        <a:latin typeface="Cambria Math" panose="02040503050406030204" pitchFamily="18" charset="0"/>
                      </a:rPr>
                      <m:t>h</m:t>
                    </m:r>
                  </m:oMath>
                </a14:m>
                <a:r>
                  <a:rPr lang="en-US" sz="2400" dirty="0"/>
                  <a:t>.</a:t>
                </a:r>
              </a:p>
              <a:p>
                <a:r>
                  <a:rPr lang="en-US" sz="2400" dirty="0"/>
                  <a:t>What was the initial speed of the bullet?</a:t>
                </a:r>
              </a:p>
            </p:txBody>
          </p:sp>
        </mc:Choice>
        <mc:Fallback xmlns="">
          <p:sp>
            <p:nvSpPr>
              <p:cNvPr id="5" name="Rectangle 4"/>
              <p:cNvSpPr>
                <a:spLocks noRot="1" noChangeAspect="1" noMove="1" noResize="1" noEditPoints="1" noAdjustHandles="1" noChangeArrowheads="1" noChangeShapeType="1" noTextEdit="1"/>
              </p:cNvSpPr>
              <p:nvPr/>
            </p:nvSpPr>
            <p:spPr>
              <a:xfrm>
                <a:off x="731062" y="1690774"/>
                <a:ext cx="7844293" cy="1938992"/>
              </a:xfrm>
              <a:prstGeom prst="rect">
                <a:avLst/>
              </a:prstGeom>
              <a:blipFill rotWithShape="0">
                <a:blip r:embed="rId5"/>
                <a:stretch>
                  <a:fillRect l="-1243" t="-2201" b="-6604"/>
                </a:stretch>
              </a:blipFill>
            </p:spPr>
            <p:txBody>
              <a:bodyPr/>
              <a:lstStyle/>
              <a:p>
                <a:r>
                  <a:rPr lang="en-US">
                    <a:noFill/>
                  </a:rPr>
                  <a:t> </a:t>
                </a:r>
              </a:p>
            </p:txBody>
          </p:sp>
        </mc:Fallback>
      </mc:AlternateContent>
      <p:graphicFrame>
        <p:nvGraphicFramePr>
          <p:cNvPr id="4" name="Object 3" descr="A bullet of mass m and unknown speed is fired into a block of mass M that is hanging from two cords. The bullet gets stuck in the block, and the block rises a height h">
            <a:extLst>
              <a:ext uri="{FF2B5EF4-FFF2-40B4-BE49-F238E27FC236}">
                <a16:creationId xmlns:a16="http://schemas.microsoft.com/office/drawing/2014/main" id="{75022109-9638-DCE0-A8E5-B9F77DCFC10C}"/>
              </a:ext>
            </a:extLst>
          </p:cNvPr>
          <p:cNvGraphicFramePr>
            <a:graphicFrameLocks noChangeAspect="1"/>
          </p:cNvGraphicFramePr>
          <p:nvPr>
            <p:extLst>
              <p:ext uri="{D42A27DB-BD31-4B8C-83A1-F6EECF244321}">
                <p14:modId xmlns:p14="http://schemas.microsoft.com/office/powerpoint/2010/main" val="3132263813"/>
              </p:ext>
            </p:extLst>
          </p:nvPr>
        </p:nvGraphicFramePr>
        <p:xfrm>
          <a:off x="3978365" y="3706690"/>
          <a:ext cx="4440881" cy="2388333"/>
        </p:xfrm>
        <a:graphic>
          <a:graphicData uri="http://schemas.openxmlformats.org/presentationml/2006/ole">
            <mc:AlternateContent xmlns:mc="http://schemas.openxmlformats.org/markup-compatibility/2006">
              <mc:Choice xmlns:v="urn:schemas-microsoft-com:vml" Requires="v">
                <p:oleObj name="Drawing" r:id="rId6" imgW="3914640" imgH="2104920" progId="Presentations.Drawing.16">
                  <p:embed/>
                </p:oleObj>
              </mc:Choice>
              <mc:Fallback>
                <p:oleObj name="Drawing" r:id="rId6" imgW="3914640" imgH="2104920" progId="Presentations.Drawing.16">
                  <p:embed/>
                  <p:pic>
                    <p:nvPicPr>
                      <p:cNvPr id="7" name="Object 6" descr="A bullet of mass m and unknown speed is fired into a block of mass M that is hanging from two cords. The bullet gets stuck in the block, and the block rises a height h"/>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78365" y="3706690"/>
                        <a:ext cx="4440881" cy="2388333"/>
                      </a:xfrm>
                      <a:prstGeom prst="rect">
                        <a:avLst/>
                      </a:prstGeom>
                      <a:noFill/>
                    </p:spPr>
                  </p:pic>
                </p:oleObj>
              </mc:Fallback>
            </mc:AlternateContent>
          </a:graphicData>
        </a:graphic>
      </p:graphicFrame>
    </p:spTree>
    <p:custDataLst>
      <p:tags r:id="rId1"/>
    </p:custDataLst>
    <p:extLst>
      <p:ext uri="{BB962C8B-B14F-4D97-AF65-F5344CB8AC3E}">
        <p14:creationId xmlns:p14="http://schemas.microsoft.com/office/powerpoint/2010/main" val="1271202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Energy in collisions</a:t>
            </a:r>
          </a:p>
        </p:txBody>
      </p:sp>
      <mc:AlternateContent xmlns:mc="http://schemas.openxmlformats.org/markup-compatibility/2006" xmlns:a14="http://schemas.microsoft.com/office/drawing/2010/main">
        <mc:Choice Requires="a14">
          <p:sp>
            <p:nvSpPr>
              <p:cNvPr id="5" name="Rectangle 4"/>
              <p:cNvSpPr/>
              <p:nvPr/>
            </p:nvSpPr>
            <p:spPr>
              <a:xfrm>
                <a:off x="769699" y="1343045"/>
                <a:ext cx="7844293" cy="4607223"/>
              </a:xfrm>
              <a:prstGeom prst="rect">
                <a:avLst/>
              </a:prstGeom>
            </p:spPr>
            <p:txBody>
              <a:bodyPr wrap="square">
                <a:spAutoFit/>
              </a:bodyPr>
              <a:lstStyle/>
              <a:p>
                <a:r>
                  <a:rPr lang="en-US" sz="2400" dirty="0"/>
                  <a:t>In a quick collision:</a:t>
                </a:r>
              </a:p>
              <a:p>
                <a:endParaRPr lang="en-US" sz="2400" dirty="0"/>
              </a:p>
              <a:p>
                <a:pPr marL="342900" indent="-342900">
                  <a:buFont typeface="Arial" panose="020B0604020202020204" pitchFamily="34" charset="0"/>
                  <a:buChar char="•"/>
                </a:pPr>
                <a:r>
                  <a:rPr lang="en-US" sz="2400" dirty="0"/>
                  <a:t>total linear momentum is conserved </a:t>
                </a:r>
                <a14:m>
                  <m:oMath xmlns:m="http://schemas.openxmlformats.org/officeDocument/2006/math">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𝑖</m:t>
                        </m:r>
                      </m:sub>
                    </m:sSub>
                  </m:oMath>
                </a14:m>
                <a:endParaRPr lang="en-US" sz="2400" dirty="0"/>
              </a:p>
              <a:p>
                <a:pPr marL="342900" indent="-342900">
                  <a:buFont typeface="Arial" panose="020B0604020202020204" pitchFamily="34" charset="0"/>
                  <a:buChar char="•"/>
                </a:pPr>
                <a:r>
                  <a:rPr lang="en-US" sz="2400" dirty="0"/>
                  <a:t>total mechanical energy is usually </a:t>
                </a:r>
                <a:r>
                  <a:rPr lang="en-US" sz="2400" b="1" dirty="0"/>
                  <a:t>NOT</a:t>
                </a:r>
                <a:r>
                  <a:rPr lang="en-US" sz="2400" dirty="0"/>
                  <a:t> conserved </a:t>
                </a:r>
              </a:p>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𝐸</m:t>
                      </m:r>
                      <m:r>
                        <a:rPr lang="en-US" sz="2400" b="1" i="1" baseline="-25000" dirty="0" err="1">
                          <a:latin typeface="Cambria Math" panose="02040503050406030204" pitchFamily="18" charset="0"/>
                        </a:rPr>
                        <m:t>𝒇</m:t>
                      </m:r>
                      <m:r>
                        <a:rPr lang="en-US" sz="2400" i="1" dirty="0">
                          <a:latin typeface="Cambria Math" panose="02040503050406030204" pitchFamily="18" charset="0"/>
                        </a:rPr>
                        <m:t> </m:t>
                      </m:r>
                      <m:r>
                        <a:rPr lang="en-US" sz="2400" b="1" i="1" dirty="0">
                          <a:latin typeface="Cambria Math" panose="02040503050406030204" pitchFamily="18" charset="0"/>
                        </a:rPr>
                        <m:t>≠</m:t>
                      </m:r>
                      <m:r>
                        <a:rPr lang="en-US" sz="2400" i="1" dirty="0">
                          <a:latin typeface="Cambria Math" panose="02040503050406030204" pitchFamily="18" charset="0"/>
                        </a:rPr>
                        <m:t> </m:t>
                      </m:r>
                      <m:r>
                        <a:rPr lang="en-US" sz="2400" i="1" dirty="0" err="1">
                          <a:latin typeface="Cambria Math" panose="02040503050406030204" pitchFamily="18" charset="0"/>
                        </a:rPr>
                        <m:t>𝐸</m:t>
                      </m:r>
                      <m:r>
                        <a:rPr lang="en-US" sz="2400" b="1" i="1" baseline="-25000" dirty="0" err="1">
                          <a:latin typeface="Cambria Math" panose="02040503050406030204" pitchFamily="18" charset="0"/>
                        </a:rPr>
                        <m:t>𝒊</m:t>
                      </m:r>
                      <m:r>
                        <a:rPr lang="en-US" sz="2400" b="1" i="1" baseline="-25000" dirty="0">
                          <a:latin typeface="Cambria Math" panose="02040503050406030204" pitchFamily="18" charset="0"/>
                        </a:rPr>
                        <m:t> </m:t>
                      </m:r>
                      <m:r>
                        <a:rPr lang="en-US" sz="2400" i="1" dirty="0">
                          <a:latin typeface="Cambria Math" panose="02040503050406030204" pitchFamily="18" charset="0"/>
                        </a:rPr>
                        <m:t> </m:t>
                      </m:r>
                    </m:oMath>
                  </m:oMathPara>
                </a14:m>
                <a:endParaRPr lang="en-US" sz="2400" dirty="0"/>
              </a:p>
              <a:p>
                <a:r>
                  <a:rPr lang="en-US" sz="2400" dirty="0"/>
                  <a:t>because non-conservative forces act (deforming metal)</a:t>
                </a:r>
              </a:p>
              <a:p>
                <a:endParaRPr lang="en-US" sz="2400" dirty="0"/>
              </a:p>
              <a:p>
                <a:r>
                  <a:rPr lang="en-US" sz="2400" dirty="0"/>
                  <a:t>➡ </a:t>
                </a:r>
                <a:r>
                  <a:rPr lang="en-US" sz="2400" dirty="0">
                    <a:solidFill>
                      <a:srgbClr val="FF0000"/>
                    </a:solidFill>
                  </a:rPr>
                  <a:t>Inelastic </a:t>
                </a:r>
                <a:r>
                  <a:rPr lang="en-US" sz="2400" dirty="0"/>
                  <a:t>collision</a:t>
                </a:r>
              </a:p>
              <a:p>
                <a:endParaRPr lang="en-US" sz="2400" dirty="0">
                  <a:solidFill>
                    <a:srgbClr val="FF0000"/>
                  </a:solidFill>
                </a:endParaRPr>
              </a:p>
              <a:p>
                <a:r>
                  <a:rPr lang="en-US" sz="2400" dirty="0">
                    <a:solidFill>
                      <a:srgbClr val="FF0000"/>
                    </a:solidFill>
                  </a:rPr>
                  <a:t>Perfectly inelastic</a:t>
                </a:r>
                <a:r>
                  <a:rPr lang="en-US" sz="2400" dirty="0"/>
                  <a:t>: objects stick together after collision</a:t>
                </a:r>
              </a:p>
              <a:p>
                <a:endParaRPr lang="en-US" sz="2400" dirty="0"/>
              </a:p>
              <a:p>
                <a:r>
                  <a:rPr lang="en-US" sz="2400" dirty="0">
                    <a:solidFill>
                      <a:srgbClr val="FF0000"/>
                    </a:solidFill>
                  </a:rPr>
                  <a:t>Elastic</a:t>
                </a:r>
                <a:r>
                  <a:rPr lang="en-US" sz="2400" dirty="0"/>
                  <a:t> collision: mechanical energy is conserved</a:t>
                </a:r>
              </a:p>
            </p:txBody>
          </p:sp>
        </mc:Choice>
        <mc:Fallback xmlns="">
          <p:sp>
            <p:nvSpPr>
              <p:cNvPr id="5" name="Rectangle 4"/>
              <p:cNvSpPr>
                <a:spLocks noRot="1" noChangeAspect="1" noMove="1" noResize="1" noEditPoints="1" noAdjustHandles="1" noChangeArrowheads="1" noChangeShapeType="1" noTextEdit="1"/>
              </p:cNvSpPr>
              <p:nvPr/>
            </p:nvSpPr>
            <p:spPr>
              <a:xfrm>
                <a:off x="769699" y="1343045"/>
                <a:ext cx="7844293" cy="4607223"/>
              </a:xfrm>
              <a:prstGeom prst="rect">
                <a:avLst/>
              </a:prstGeom>
              <a:blipFill rotWithShape="0">
                <a:blip r:embed="rId4"/>
                <a:stretch>
                  <a:fillRect l="-1166" t="-926" b="-2116"/>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262065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523220"/>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Elastic collisions</a:t>
            </a:r>
            <a:endParaRPr kumimoji="0" lang="en-US" altLang="en-US" sz="2800" b="1" i="0" u="none" strike="noStrike" kern="1200" cap="none" spc="0" normalizeH="0" baseline="0" noProof="0" dirty="0">
              <a:ln>
                <a:noFill/>
              </a:ln>
              <a:solidFill>
                <a:schemeClr val="tx1"/>
              </a:solidFill>
              <a:effectLst/>
              <a:uLnTx/>
              <a:uFillTx/>
              <a:latin typeface="+mn-lt"/>
              <a:ea typeface="+mn-ea"/>
              <a:cs typeface="+mn-cs"/>
            </a:endParaRPr>
          </a:p>
        </p:txBody>
      </p:sp>
      <mc:AlternateContent xmlns:mc="http://schemas.openxmlformats.org/markup-compatibility/2006" xmlns:a14="http://schemas.microsoft.com/office/drawing/2010/main">
        <mc:Choice Requires="a14">
          <p:sp>
            <p:nvSpPr>
              <p:cNvPr id="2" name="Rectangle 1"/>
              <p:cNvSpPr/>
              <p:nvPr/>
            </p:nvSpPr>
            <p:spPr>
              <a:xfrm>
                <a:off x="1124255" y="1846873"/>
                <a:ext cx="6847768" cy="2308324"/>
              </a:xfrm>
              <a:prstGeom prst="rect">
                <a:avLst/>
              </a:prstGeom>
            </p:spPr>
            <p:txBody>
              <a:bodyPr wrap="square">
                <a:spAutoFit/>
              </a:bodyPr>
              <a:lstStyle/>
              <a:p>
                <a:r>
                  <a:rPr lang="en-US" sz="2400" dirty="0"/>
                  <a:t>Mechanical energy is conserved if only conservative forces act during the collision.</a:t>
                </a:r>
              </a:p>
              <a:p>
                <a:endParaRPr lang="en-US" sz="2400" dirty="0"/>
              </a:p>
              <a:p>
                <a:r>
                  <a:rPr lang="en-US" sz="2400" dirty="0"/>
                  <a:t>Total linear momentum conserved:</a:t>
                </a:r>
              </a:p>
              <a:p>
                <a:r>
                  <a:rPr lang="en-US" sz="2400" dirty="0"/>
                  <a:t>Total mechanical energy conserved: </a:t>
                </a:r>
                <a14:m>
                  <m:oMath xmlns:m="http://schemas.openxmlformats.org/officeDocument/2006/math">
                    <m:r>
                      <a:rPr lang="en-US" sz="2400" i="1" dirty="0">
                        <a:latin typeface="Cambria Math" panose="02040503050406030204" pitchFamily="18" charset="0"/>
                      </a:rPr>
                      <m:t>𝐸</m:t>
                    </m:r>
                    <m:r>
                      <a:rPr lang="en-US" sz="2400" b="1" i="1" baseline="-25000" dirty="0" err="1">
                        <a:latin typeface="Cambria Math" panose="02040503050406030204" pitchFamily="18" charset="0"/>
                      </a:rPr>
                      <m:t>𝒇</m:t>
                    </m:r>
                    <m:r>
                      <a:rPr lang="en-US" sz="2400" b="1" i="1" dirty="0">
                        <a:latin typeface="Cambria Math" panose="02040503050406030204" pitchFamily="18" charset="0"/>
                      </a:rPr>
                      <m:t>=</m:t>
                    </m:r>
                    <m:r>
                      <a:rPr lang="en-US" sz="2400" i="1" dirty="0">
                        <a:latin typeface="Cambria Math" panose="02040503050406030204" pitchFamily="18" charset="0"/>
                      </a:rPr>
                      <m:t> </m:t>
                    </m:r>
                    <m:r>
                      <a:rPr lang="en-US" sz="2400" i="1" dirty="0" err="1">
                        <a:latin typeface="Cambria Math" panose="02040503050406030204" pitchFamily="18" charset="0"/>
                      </a:rPr>
                      <m:t>𝐸</m:t>
                    </m:r>
                    <m:r>
                      <a:rPr lang="en-US" sz="2400" b="1" i="1" baseline="-25000" dirty="0" err="1">
                        <a:latin typeface="Cambria Math" panose="02040503050406030204" pitchFamily="18" charset="0"/>
                      </a:rPr>
                      <m:t>𝒊</m:t>
                    </m:r>
                    <m:r>
                      <a:rPr lang="en-US" sz="2400" b="1" i="1" baseline="-25000" dirty="0">
                        <a:latin typeface="Cambria Math" panose="02040503050406030204" pitchFamily="18" charset="0"/>
                      </a:rPr>
                      <m:t> </m:t>
                    </m:r>
                    <m:r>
                      <a:rPr lang="en-US" sz="2400" i="1" dirty="0">
                        <a:latin typeface="Cambria Math" panose="02040503050406030204" pitchFamily="18" charset="0"/>
                      </a:rPr>
                      <m:t> </m:t>
                    </m:r>
                  </m:oMath>
                </a14:m>
                <a:endParaRPr lang="en-US" sz="2400" dirty="0"/>
              </a:p>
              <a:p>
                <a:endParaRPr lang="en-US" sz="2400" dirty="0"/>
              </a:p>
            </p:txBody>
          </p:sp>
        </mc:Choice>
        <mc:Fallback xmlns="">
          <p:sp>
            <p:nvSpPr>
              <p:cNvPr id="2" name="Rectangle 1"/>
              <p:cNvSpPr>
                <a:spLocks noRot="1" noChangeAspect="1" noMove="1" noResize="1" noEditPoints="1" noAdjustHandles="1" noChangeArrowheads="1" noChangeShapeType="1" noTextEdit="1"/>
              </p:cNvSpPr>
              <p:nvPr/>
            </p:nvSpPr>
            <p:spPr>
              <a:xfrm>
                <a:off x="1124255" y="1846873"/>
                <a:ext cx="6847768" cy="2308324"/>
              </a:xfrm>
              <a:prstGeom prst="rect">
                <a:avLst/>
              </a:prstGeom>
              <a:blipFill rotWithShape="0">
                <a:blip r:embed="rId4"/>
                <a:stretch>
                  <a:fillRect l="-1335" t="-18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Rectangle 2"/>
              <p:cNvSpPr/>
              <p:nvPr/>
            </p:nvSpPr>
            <p:spPr>
              <a:xfrm>
                <a:off x="6134811" y="2825794"/>
                <a:ext cx="1218923" cy="54457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𝑓</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acc>
                            <m:accPr>
                              <m:chr m:val="⃗"/>
                              <m:ctrlPr>
                                <a:rPr lang="en-US" sz="2400" i="1">
                                  <a:latin typeface="Cambria Math" panose="02040503050406030204" pitchFamily="18" charset="0"/>
                                </a:rPr>
                              </m:ctrlPr>
                            </m:accPr>
                            <m:e>
                              <m:r>
                                <a:rPr lang="en-US" sz="2400" i="1">
                                  <a:latin typeface="Cambria Math" panose="02040503050406030204" pitchFamily="18" charset="0"/>
                                </a:rPr>
                                <m:t>𝑃</m:t>
                              </m:r>
                            </m:e>
                          </m:acc>
                        </m:e>
                        <m:sub>
                          <m:r>
                            <a:rPr lang="en-US" sz="2400" i="1">
                              <a:latin typeface="Cambria Math" panose="02040503050406030204" pitchFamily="18" charset="0"/>
                            </a:rPr>
                            <m:t>𝑖</m:t>
                          </m:r>
                        </m:sub>
                      </m:sSub>
                    </m:oMath>
                  </m:oMathPara>
                </a14:m>
                <a:endParaRPr lang="en-US" sz="2400" dirty="0"/>
              </a:p>
            </p:txBody>
          </p:sp>
        </mc:Choice>
        <mc:Fallback xmlns="">
          <p:sp>
            <p:nvSpPr>
              <p:cNvPr id="3" name="Rectangle 2"/>
              <p:cNvSpPr>
                <a:spLocks noRot="1" noChangeAspect="1" noMove="1" noResize="1" noEditPoints="1" noAdjustHandles="1" noChangeArrowheads="1" noChangeShapeType="1" noTextEdit="1"/>
              </p:cNvSpPr>
              <p:nvPr/>
            </p:nvSpPr>
            <p:spPr>
              <a:xfrm>
                <a:off x="6134811" y="2825794"/>
                <a:ext cx="1218923" cy="544573"/>
              </a:xfrm>
              <a:prstGeom prst="rect">
                <a:avLst/>
              </a:prstGeom>
              <a:blipFill rotWithShape="0">
                <a:blip r:embed="rId5"/>
                <a:stretch>
                  <a:fillRect/>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802330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4"/>
          <p:cNvSpPr>
            <a:spLocks noGrp="1" noChangeArrowheads="1"/>
          </p:cNvSpPr>
          <p:nvPr>
            <p:ph type="title" idx="4294967295"/>
          </p:nvPr>
        </p:nvSpPr>
        <p:spPr bwMode="auto">
          <a:xfrm>
            <a:off x="1124255" y="639615"/>
            <a:ext cx="6629400" cy="954107"/>
          </a:xfrm>
          <a:prstGeom prst="rect">
            <a:avLst/>
          </a:prstGeom>
          <a:solidFill>
            <a:schemeClr val="accent4"/>
          </a:solidFill>
          <a:ln>
            <a:solidFill>
              <a:schemeClr val="accent2"/>
            </a:solid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Example: elastic head-on collision with stationary target</a:t>
            </a:r>
            <a:endParaRPr kumimoji="0" lang="en-US" alt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35" name="Picture 34" descr="Left panel: A blue object labeled m1 is moving with velocity v1 to the right. A red object labeled m2 is at rest.&#10;Right panel: both objects are moving to the right with velocities labeled v1f and v2f, respectively. An x-axis is directed to the right.">
            <a:extLst>
              <a:ext uri="{FF2B5EF4-FFF2-40B4-BE49-F238E27FC236}">
                <a16:creationId xmlns:a16="http://schemas.microsoft.com/office/drawing/2014/main" id="{613C4DB2-D187-A31C-8873-AD27E93B7533}"/>
              </a:ext>
            </a:extLst>
          </p:cNvPr>
          <p:cNvPicPr>
            <a:picLocks noChangeAspect="1"/>
          </p:cNvPicPr>
          <p:nvPr/>
        </p:nvPicPr>
        <p:blipFill>
          <a:blip r:embed="rId4"/>
          <a:stretch>
            <a:fillRect/>
          </a:stretch>
        </p:blipFill>
        <p:spPr>
          <a:xfrm>
            <a:off x="911561" y="1959737"/>
            <a:ext cx="6889077" cy="1469263"/>
          </a:xfrm>
          <a:prstGeom prst="rect">
            <a:avLst/>
          </a:prstGeom>
        </p:spPr>
      </p:pic>
      <mc:AlternateContent xmlns:mc="http://schemas.openxmlformats.org/markup-compatibility/2006" xmlns:a14="http://schemas.microsoft.com/office/drawing/2010/main">
        <mc:Choice Requires="a14">
          <p:sp>
            <p:nvSpPr>
              <p:cNvPr id="5" name="Rectangle 4"/>
              <p:cNvSpPr/>
              <p:nvPr/>
            </p:nvSpPr>
            <p:spPr>
              <a:xfrm>
                <a:off x="1124255" y="3507257"/>
                <a:ext cx="4572000" cy="945580"/>
              </a:xfrm>
              <a:prstGeom prst="rect">
                <a:avLst/>
              </a:prstGeom>
            </p:spPr>
            <p:txBody>
              <a:bodyPr>
                <a:spAutoFit/>
              </a:bodyPr>
              <a:lstStyle/>
              <a:p>
                <a:r>
                  <a:rPr lang="en-US" i="1" dirty="0"/>
                  <a:t>x</a:t>
                </a:r>
                <a:r>
                  <a:rPr lang="en-US" dirty="0"/>
                  <a:t>-component of momentum conservation:</a:t>
                </a:r>
                <a14:m>
                  <m:oMath xmlns:m="http://schemas.openxmlformats.org/officeDocument/2006/math">
                    <m:r>
                      <a:rPr lang="en-US" i="1" dirty="0" smtClean="0">
                        <a:latin typeface="Cambria Math" panose="02040503050406030204" pitchFamily="18" charset="0"/>
                      </a:rPr>
                      <m:t>	</m:t>
                    </m:r>
                  </m:oMath>
                </a14:m>
                <a:endParaRPr lang="en-US" dirty="0"/>
              </a:p>
              <a:p>
                <a:pPr/>
                <a14:m>
                  <m:oMathPara xmlns:m="http://schemas.openxmlformats.org/officeDocument/2006/math">
                    <m:oMathParaPr>
                      <m:jc m:val="centerGroup"/>
                    </m:oMathParaPr>
                    <m:oMath xmlns:m="http://schemas.openxmlformats.org/officeDocument/2006/math">
                      <m:sSub>
                        <m:sSubPr>
                          <m:ctrlPr>
                            <a:rPr lang="da-DK" i="1" dirty="0" smtClean="0">
                              <a:latin typeface="Cambria Math" panose="02040503050406030204" pitchFamily="18" charset="0"/>
                            </a:rPr>
                          </m:ctrlPr>
                        </m:sSubPr>
                        <m:e>
                          <m:r>
                            <a:rPr lang="en-US" b="0" i="1" dirty="0" smtClean="0">
                              <a:latin typeface="Cambria Math" panose="02040503050406030204" pitchFamily="18" charset="0"/>
                            </a:rPr>
                            <m:t>𝑝</m:t>
                          </m:r>
                        </m:e>
                        <m:sub>
                          <m:r>
                            <a:rPr lang="en-US" b="0" i="1" dirty="0" smtClean="0">
                              <a:latin typeface="Cambria Math" panose="02040503050406030204" pitchFamily="18" charset="0"/>
                            </a:rPr>
                            <m:t>1</m:t>
                          </m:r>
                          <m:r>
                            <a:rPr lang="en-US" b="0" i="1" dirty="0" smtClean="0">
                              <a:latin typeface="Cambria Math" panose="02040503050406030204" pitchFamily="18" charset="0"/>
                            </a:rPr>
                            <m:t>𝑖𝑥</m:t>
                          </m:r>
                        </m:sub>
                      </m:sSub>
                      <m:r>
                        <a:rPr lang="en-US" b="0" i="1" dirty="0" smtClean="0">
                          <a:latin typeface="Cambria Math" panose="02040503050406030204" pitchFamily="18" charset="0"/>
                        </a:rPr>
                        <m:t>+</m:t>
                      </m:r>
                      <m:sSub>
                        <m:sSubPr>
                          <m:ctrlPr>
                            <a:rPr lang="da-DK" i="1" dirty="0">
                              <a:latin typeface="Cambria Math" panose="02040503050406030204" pitchFamily="18" charset="0"/>
                            </a:rPr>
                          </m:ctrlPr>
                        </m:sSubPr>
                        <m:e>
                          <m:r>
                            <a:rPr lang="en-US" i="1" dirty="0">
                              <a:latin typeface="Cambria Math" panose="02040503050406030204" pitchFamily="18" charset="0"/>
                            </a:rPr>
                            <m:t>𝑝</m:t>
                          </m:r>
                        </m:e>
                        <m:sub>
                          <m:r>
                            <a:rPr lang="en-US" b="0" i="1" dirty="0" smtClean="0">
                              <a:latin typeface="Cambria Math" panose="02040503050406030204" pitchFamily="18" charset="0"/>
                            </a:rPr>
                            <m:t>2</m:t>
                          </m:r>
                          <m:r>
                            <a:rPr lang="en-US" b="0" i="1" dirty="0" smtClean="0">
                              <a:latin typeface="Cambria Math" panose="02040503050406030204" pitchFamily="18" charset="0"/>
                            </a:rPr>
                            <m:t>𝑖𝑥</m:t>
                          </m:r>
                        </m:sub>
                      </m:sSub>
                      <m:r>
                        <a:rPr lang="en-US" b="0" i="1" dirty="0" smtClean="0">
                          <a:latin typeface="Cambria Math" panose="02040503050406030204" pitchFamily="18" charset="0"/>
                        </a:rPr>
                        <m:t>=</m:t>
                      </m:r>
                      <m:sSub>
                        <m:sSubPr>
                          <m:ctrlPr>
                            <a:rPr lang="da-DK" i="1" dirty="0">
                              <a:latin typeface="Cambria Math" panose="02040503050406030204" pitchFamily="18" charset="0"/>
                            </a:rPr>
                          </m:ctrlPr>
                        </m:sSubPr>
                        <m:e>
                          <m:r>
                            <a:rPr lang="en-US" i="1" dirty="0">
                              <a:latin typeface="Cambria Math" panose="02040503050406030204" pitchFamily="18" charset="0"/>
                            </a:rPr>
                            <m:t>𝑝</m:t>
                          </m:r>
                        </m:e>
                        <m:sub>
                          <m:r>
                            <a:rPr lang="en-US" i="1" dirty="0">
                              <a:latin typeface="Cambria Math" panose="02040503050406030204" pitchFamily="18" charset="0"/>
                            </a:rPr>
                            <m:t>1</m:t>
                          </m:r>
                          <m:r>
                            <a:rPr lang="en-US" b="0" i="1" dirty="0" smtClean="0">
                              <a:latin typeface="Cambria Math" panose="02040503050406030204" pitchFamily="18" charset="0"/>
                            </a:rPr>
                            <m:t>𝑓</m:t>
                          </m:r>
                          <m:r>
                            <a:rPr lang="en-US" i="1" dirty="0">
                              <a:latin typeface="Cambria Math" panose="02040503050406030204" pitchFamily="18" charset="0"/>
                            </a:rPr>
                            <m:t>𝑥</m:t>
                          </m:r>
                        </m:sub>
                      </m:sSub>
                      <m:r>
                        <a:rPr lang="en-US" i="1" dirty="0">
                          <a:latin typeface="Cambria Math" panose="02040503050406030204" pitchFamily="18" charset="0"/>
                        </a:rPr>
                        <m:t>+</m:t>
                      </m:r>
                      <m:sSub>
                        <m:sSubPr>
                          <m:ctrlPr>
                            <a:rPr lang="da-DK" i="1" dirty="0">
                              <a:latin typeface="Cambria Math" panose="02040503050406030204" pitchFamily="18" charset="0"/>
                            </a:rPr>
                          </m:ctrlPr>
                        </m:sSubPr>
                        <m:e>
                          <m:r>
                            <a:rPr lang="en-US" i="1" dirty="0">
                              <a:latin typeface="Cambria Math" panose="02040503050406030204" pitchFamily="18" charset="0"/>
                            </a:rPr>
                            <m:t>𝑝</m:t>
                          </m:r>
                        </m:e>
                        <m:sub>
                          <m:r>
                            <a:rPr lang="en-US" i="1" dirty="0">
                              <a:latin typeface="Cambria Math" panose="02040503050406030204" pitchFamily="18" charset="0"/>
                            </a:rPr>
                            <m:t>2</m:t>
                          </m:r>
                          <m:r>
                            <a:rPr lang="en-US" b="0" i="1" dirty="0" smtClean="0">
                              <a:latin typeface="Cambria Math" panose="02040503050406030204" pitchFamily="18" charset="0"/>
                            </a:rPr>
                            <m:t>𝑓</m:t>
                          </m:r>
                          <m:r>
                            <a:rPr lang="en-US" i="1" dirty="0">
                              <a:latin typeface="Cambria Math" panose="02040503050406030204" pitchFamily="18" charset="0"/>
                            </a:rPr>
                            <m:t>𝑥</m:t>
                          </m:r>
                        </m:sub>
                      </m:sSub>
                    </m:oMath>
                  </m:oMathPara>
                </a14:m>
                <a:endParaRPr lang="en-US"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da-DK" i="1" dirty="0">
                          <a:latin typeface="Cambria Math" panose="02040503050406030204" pitchFamily="18" charset="0"/>
                        </a:rPr>
                        <m:t>𝑚</m:t>
                      </m:r>
                      <m:r>
                        <a:rPr lang="da-DK" i="1" baseline="-25000" dirty="0">
                          <a:latin typeface="Cambria Math" panose="02040503050406030204" pitchFamily="18" charset="0"/>
                        </a:rPr>
                        <m:t>1</m:t>
                      </m:r>
                      <m:r>
                        <a:rPr lang="en-US" b="0" i="1" dirty="0" smtClean="0">
                          <a:latin typeface="Cambria Math" panose="02040503050406030204" pitchFamily="18" charset="0"/>
                        </a:rPr>
                        <m:t>𝑣</m:t>
                      </m:r>
                      <m:r>
                        <a:rPr lang="da-DK" i="1" baseline="-25000" dirty="0">
                          <a:latin typeface="Cambria Math" panose="02040503050406030204" pitchFamily="18" charset="0"/>
                        </a:rPr>
                        <m:t>1</m:t>
                      </m:r>
                      <m:r>
                        <a:rPr lang="da-DK" i="1" dirty="0">
                          <a:latin typeface="Cambria Math" panose="02040503050406030204" pitchFamily="18" charset="0"/>
                        </a:rPr>
                        <m:t>= </m:t>
                      </m:r>
                      <m:r>
                        <a:rPr lang="da-DK" i="1" dirty="0">
                          <a:latin typeface="Cambria Math" panose="02040503050406030204" pitchFamily="18" charset="0"/>
                        </a:rPr>
                        <m:t>𝑚</m:t>
                      </m:r>
                      <m:r>
                        <a:rPr lang="da-DK" i="1" baseline="-25000" dirty="0">
                          <a:latin typeface="Cambria Math" panose="02040503050406030204" pitchFamily="18" charset="0"/>
                        </a:rPr>
                        <m:t>1</m:t>
                      </m:r>
                      <m:r>
                        <a:rPr lang="en-US" b="0" i="1" dirty="0" smtClean="0">
                          <a:latin typeface="Cambria Math" panose="02040503050406030204" pitchFamily="18" charset="0"/>
                        </a:rPr>
                        <m:t>𝑣</m:t>
                      </m:r>
                      <m:r>
                        <a:rPr lang="da-DK" i="1" baseline="-25000" dirty="0">
                          <a:latin typeface="Cambria Math" panose="02040503050406030204" pitchFamily="18" charset="0"/>
                        </a:rPr>
                        <m:t>𝑓</m:t>
                      </m:r>
                      <m:r>
                        <a:rPr lang="da-DK" i="1" baseline="-25000" dirty="0">
                          <a:latin typeface="Cambria Math" panose="02040503050406030204" pitchFamily="18" charset="0"/>
                        </a:rPr>
                        <m:t> 1</m:t>
                      </m:r>
                      <m:r>
                        <a:rPr lang="da-DK" i="1" baseline="-25000" dirty="0">
                          <a:latin typeface="Cambria Math" panose="02040503050406030204" pitchFamily="18" charset="0"/>
                        </a:rPr>
                        <m:t>𝑥</m:t>
                      </m:r>
                      <m:r>
                        <a:rPr lang="da-DK" i="1" dirty="0">
                          <a:latin typeface="Cambria Math" panose="02040503050406030204" pitchFamily="18" charset="0"/>
                        </a:rPr>
                        <m:t> + </m:t>
                      </m:r>
                      <m:r>
                        <a:rPr lang="da-DK" i="1" dirty="0">
                          <a:latin typeface="Cambria Math" panose="02040503050406030204" pitchFamily="18" charset="0"/>
                        </a:rPr>
                        <m:t>𝑚</m:t>
                      </m:r>
                      <m:r>
                        <a:rPr lang="da-DK" i="1" baseline="-25000" dirty="0">
                          <a:latin typeface="Cambria Math" panose="02040503050406030204" pitchFamily="18" charset="0"/>
                        </a:rPr>
                        <m:t>2</m:t>
                      </m:r>
                      <m:r>
                        <a:rPr lang="en-US" b="0" i="1" dirty="0" smtClean="0">
                          <a:latin typeface="Cambria Math" panose="02040503050406030204" pitchFamily="18" charset="0"/>
                        </a:rPr>
                        <m:t>𝑣</m:t>
                      </m:r>
                      <m:r>
                        <a:rPr lang="da-DK" i="1" baseline="-25000" dirty="0">
                          <a:latin typeface="Cambria Math" panose="02040503050406030204" pitchFamily="18" charset="0"/>
                        </a:rPr>
                        <m:t>𝑓</m:t>
                      </m:r>
                      <m:r>
                        <a:rPr lang="da-DK" i="1" baseline="-25000" dirty="0">
                          <a:latin typeface="Cambria Math" panose="02040503050406030204" pitchFamily="18" charset="0"/>
                        </a:rPr>
                        <m:t> 2</m:t>
                      </m:r>
                      <m:r>
                        <a:rPr lang="da-DK" i="1" baseline="-25000" dirty="0">
                          <a:latin typeface="Cambria Math" panose="02040503050406030204" pitchFamily="18" charset="0"/>
                        </a:rPr>
                        <m:t>𝑥</m:t>
                      </m:r>
                    </m:oMath>
                  </m:oMathPara>
                </a14:m>
                <a:endParaRPr lang="en-US" dirty="0"/>
              </a:p>
            </p:txBody>
          </p:sp>
        </mc:Choice>
        <mc:Fallback xmlns="">
          <p:sp>
            <p:nvSpPr>
              <p:cNvPr id="5" name="Rectangle 4"/>
              <p:cNvSpPr>
                <a:spLocks noRot="1" noChangeAspect="1" noMove="1" noResize="1" noEditPoints="1" noAdjustHandles="1" noChangeArrowheads="1" noChangeShapeType="1" noTextEdit="1"/>
              </p:cNvSpPr>
              <p:nvPr/>
            </p:nvSpPr>
            <p:spPr>
              <a:xfrm>
                <a:off x="1124255" y="3507257"/>
                <a:ext cx="4572000" cy="945580"/>
              </a:xfrm>
              <a:prstGeom prst="rect">
                <a:avLst/>
              </a:prstGeom>
              <a:blipFill rotWithShape="0">
                <a:blip r:embed="rId6"/>
                <a:stretch>
                  <a:fillRect l="-1067" t="-3226" b="-516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Rectangle 5"/>
              <p:cNvSpPr/>
              <p:nvPr/>
            </p:nvSpPr>
            <p:spPr>
              <a:xfrm>
                <a:off x="1339495" y="5077134"/>
                <a:ext cx="3386953" cy="968278"/>
              </a:xfrm>
              <a:prstGeom prst="rect">
                <a:avLst/>
              </a:prstGeom>
            </p:spPr>
            <p:txBody>
              <a:bodyPr wrap="none">
                <a:spAutoFit/>
              </a:bodyPr>
              <a:lstStyle/>
              <a:p>
                <a:r>
                  <a:rPr lang="en-US" dirty="0"/>
                  <a:t>Energy conservation: </a:t>
                </a:r>
                <a:endParaRPr lang="en-US"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i="1" dirty="0">
                          <a:latin typeface="Cambria Math" panose="02040503050406030204" pitchFamily="18" charset="0"/>
                        </a:rPr>
                        <m:t>𝐸</m:t>
                      </m:r>
                      <m:r>
                        <a:rPr lang="en-US" b="1" i="1" baseline="-25000" dirty="0" err="1">
                          <a:latin typeface="Cambria Math" panose="02040503050406030204" pitchFamily="18" charset="0"/>
                        </a:rPr>
                        <m:t>𝒇</m:t>
                      </m:r>
                      <m:r>
                        <a:rPr lang="en-US" b="1" i="1" dirty="0">
                          <a:latin typeface="Cambria Math" panose="02040503050406030204" pitchFamily="18" charset="0"/>
                        </a:rPr>
                        <m:t>=</m:t>
                      </m:r>
                      <m:r>
                        <a:rPr lang="en-US" i="1" dirty="0">
                          <a:latin typeface="Cambria Math" panose="02040503050406030204" pitchFamily="18" charset="0"/>
                        </a:rPr>
                        <m:t> </m:t>
                      </m:r>
                      <m:r>
                        <a:rPr lang="en-US" i="1" dirty="0" err="1">
                          <a:latin typeface="Cambria Math" panose="02040503050406030204" pitchFamily="18" charset="0"/>
                        </a:rPr>
                        <m:t>𝐸</m:t>
                      </m:r>
                      <m:r>
                        <a:rPr lang="en-US" b="1" i="1" baseline="-25000" dirty="0" err="1">
                          <a:latin typeface="Cambria Math" panose="02040503050406030204" pitchFamily="18" charset="0"/>
                        </a:rPr>
                        <m:t>𝒊</m:t>
                      </m:r>
                      <m:r>
                        <a:rPr lang="en-US" b="1" i="1" baseline="-25000" dirty="0">
                          <a:latin typeface="Cambria Math" panose="02040503050406030204" pitchFamily="18" charset="0"/>
                        </a:rPr>
                        <m:t> </m:t>
                      </m:r>
                      <m:r>
                        <a:rPr lang="en-US" i="1" dirty="0">
                          <a:latin typeface="Cambria Math" panose="02040503050406030204" pitchFamily="18" charset="0"/>
                        </a:rPr>
                        <m:t> </m:t>
                      </m:r>
                    </m:oMath>
                  </m:oMathPara>
                </a14:m>
                <a:br>
                  <a:rPr lang="en-US" dirty="0"/>
                </a:br>
                <a:endParaRPr lang="en-US" dirty="0"/>
              </a:p>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ea typeface="Cambria Math" panose="02040503050406030204" pitchFamily="18" charset="0"/>
                        </a:rPr>
                        <m:t>½</m:t>
                      </m:r>
                      <m:sSub>
                        <m:sSubPr>
                          <m:ctrlPr>
                            <a:rPr lang="en-US"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𝑚</m:t>
                          </m:r>
                        </m:e>
                        <m:sub>
                          <m:r>
                            <a:rPr lang="en-US" b="0" i="1" smtClean="0">
                              <a:latin typeface="Cambria Math" panose="02040503050406030204" pitchFamily="18" charset="0"/>
                              <a:ea typeface="Cambria Math" panose="02040503050406030204" pitchFamily="18" charset="0"/>
                            </a:rPr>
                            <m:t>1</m:t>
                          </m:r>
                        </m:sub>
                      </m:sSub>
                      <m:sSubSup>
                        <m:sSubSupPr>
                          <m:ctrlPr>
                            <a:rPr lang="en-US" i="1" smtClean="0">
                              <a:latin typeface="Cambria Math" panose="02040503050406030204" pitchFamily="18" charset="0"/>
                              <a:ea typeface="Cambria Math" panose="02040503050406030204" pitchFamily="18" charset="0"/>
                            </a:rPr>
                          </m:ctrlPr>
                        </m:sSubSupPr>
                        <m:e>
                          <m:r>
                            <a:rPr lang="en-US" b="0" i="1" smtClean="0">
                              <a:latin typeface="Cambria Math" panose="02040503050406030204" pitchFamily="18" charset="0"/>
                              <a:ea typeface="Cambria Math" panose="02040503050406030204" pitchFamily="18" charset="0"/>
                            </a:rPr>
                            <m:t>𝑣</m:t>
                          </m:r>
                        </m:e>
                        <m:sub>
                          <m:r>
                            <a:rPr lang="en-US" b="0" i="1" smtClean="0">
                              <a:latin typeface="Cambria Math" panose="02040503050406030204" pitchFamily="18" charset="0"/>
                              <a:ea typeface="Cambria Math" panose="02040503050406030204" pitchFamily="18" charset="0"/>
                            </a:rPr>
                            <m:t>𝑓</m:t>
                          </m:r>
                          <m:r>
                            <a:rPr lang="en-US" b="0" i="1" smtClean="0">
                              <a:latin typeface="Cambria Math" panose="02040503050406030204" pitchFamily="18" charset="0"/>
                              <a:ea typeface="Cambria Math" panose="02040503050406030204" pitchFamily="18" charset="0"/>
                            </a:rPr>
                            <m:t>1</m:t>
                          </m:r>
                        </m:sub>
                        <m:sup>
                          <m:r>
                            <a:rPr lang="en-US" b="0" i="1" smtClean="0">
                              <a:latin typeface="Cambria Math" panose="02040503050406030204" pitchFamily="18" charset="0"/>
                              <a:ea typeface="Cambria Math" panose="02040503050406030204" pitchFamily="18" charset="0"/>
                            </a:rPr>
                            <m:t>2</m:t>
                          </m:r>
                        </m:sup>
                      </m:sSubSup>
                      <m:r>
                        <a:rPr lang="en-US" b="0" i="1" smtClean="0">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½</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𝑚</m:t>
                          </m:r>
                        </m:e>
                        <m:sub>
                          <m:r>
                            <a:rPr lang="en-US" b="0" i="1" smtClean="0">
                              <a:latin typeface="Cambria Math" panose="02040503050406030204" pitchFamily="18" charset="0"/>
                              <a:ea typeface="Cambria Math" panose="02040503050406030204" pitchFamily="18" charset="0"/>
                            </a:rPr>
                            <m:t>2</m:t>
                          </m:r>
                        </m:sub>
                      </m:sSub>
                      <m:sSubSup>
                        <m:sSubSupPr>
                          <m:ctrlPr>
                            <a:rPr lang="en-US" i="1">
                              <a:latin typeface="Cambria Math" panose="02040503050406030204" pitchFamily="18" charset="0"/>
                              <a:ea typeface="Cambria Math" panose="02040503050406030204" pitchFamily="18" charset="0"/>
                            </a:rPr>
                          </m:ctrlPr>
                        </m:sSubSupPr>
                        <m:e>
                          <m:r>
                            <a:rPr lang="en-US" i="1">
                              <a:latin typeface="Cambria Math" panose="02040503050406030204" pitchFamily="18" charset="0"/>
                              <a:ea typeface="Cambria Math" panose="02040503050406030204" pitchFamily="18" charset="0"/>
                            </a:rPr>
                            <m:t>𝑣</m:t>
                          </m:r>
                        </m:e>
                        <m:sub>
                          <m:r>
                            <a:rPr lang="en-US" b="0" i="1" smtClean="0">
                              <a:latin typeface="Cambria Math" panose="02040503050406030204" pitchFamily="18" charset="0"/>
                              <a:ea typeface="Cambria Math" panose="02040503050406030204" pitchFamily="18" charset="0"/>
                            </a:rPr>
                            <m:t>𝑓</m:t>
                          </m:r>
                          <m:r>
                            <a:rPr lang="en-US" b="0" i="1" smtClean="0">
                              <a:latin typeface="Cambria Math" panose="02040503050406030204" pitchFamily="18" charset="0"/>
                              <a:ea typeface="Cambria Math" panose="02040503050406030204" pitchFamily="18" charset="0"/>
                            </a:rPr>
                            <m:t>2</m:t>
                          </m:r>
                        </m:sub>
                        <m:sup>
                          <m:r>
                            <a:rPr lang="en-US" i="1">
                              <a:latin typeface="Cambria Math" panose="02040503050406030204" pitchFamily="18" charset="0"/>
                              <a:ea typeface="Cambria Math" panose="02040503050406030204" pitchFamily="18" charset="0"/>
                            </a:rPr>
                            <m:t>2</m:t>
                          </m:r>
                        </m:sup>
                      </m:sSubSup>
                      <m:r>
                        <a:rPr lang="en-US" b="0" i="1" smtClean="0">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½</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𝑚</m:t>
                          </m:r>
                        </m:e>
                        <m:sub>
                          <m:r>
                            <a:rPr lang="en-US" i="1">
                              <a:latin typeface="Cambria Math" panose="02040503050406030204" pitchFamily="18" charset="0"/>
                              <a:ea typeface="Cambria Math" panose="02040503050406030204" pitchFamily="18" charset="0"/>
                            </a:rPr>
                            <m:t>1</m:t>
                          </m:r>
                        </m:sub>
                      </m:sSub>
                      <m:sSubSup>
                        <m:sSubSupPr>
                          <m:ctrlPr>
                            <a:rPr lang="en-US" i="1">
                              <a:latin typeface="Cambria Math" panose="02040503050406030204" pitchFamily="18" charset="0"/>
                              <a:ea typeface="Cambria Math" panose="02040503050406030204" pitchFamily="18" charset="0"/>
                            </a:rPr>
                          </m:ctrlPr>
                        </m:sSubSupPr>
                        <m:e>
                          <m:r>
                            <a:rPr lang="en-US" i="1">
                              <a:latin typeface="Cambria Math" panose="02040503050406030204" pitchFamily="18" charset="0"/>
                              <a:ea typeface="Cambria Math" panose="02040503050406030204" pitchFamily="18" charset="0"/>
                            </a:rPr>
                            <m:t>𝑣</m:t>
                          </m:r>
                        </m:e>
                        <m:sub>
                          <m:r>
                            <a:rPr lang="en-US" i="1">
                              <a:latin typeface="Cambria Math" panose="02040503050406030204" pitchFamily="18" charset="0"/>
                              <a:ea typeface="Cambria Math" panose="02040503050406030204" pitchFamily="18" charset="0"/>
                            </a:rPr>
                            <m:t>1</m:t>
                          </m:r>
                        </m:sub>
                        <m:sup>
                          <m:r>
                            <a:rPr lang="en-US" i="1">
                              <a:latin typeface="Cambria Math" panose="02040503050406030204" pitchFamily="18" charset="0"/>
                              <a:ea typeface="Cambria Math" panose="02040503050406030204" pitchFamily="18" charset="0"/>
                            </a:rPr>
                            <m:t>2</m:t>
                          </m:r>
                        </m:sup>
                      </m:sSubSup>
                    </m:oMath>
                  </m:oMathPara>
                </a14:m>
                <a:endParaRPr lang="en-US" dirty="0"/>
              </a:p>
            </p:txBody>
          </p:sp>
        </mc:Choice>
        <mc:Fallback>
          <p:sp>
            <p:nvSpPr>
              <p:cNvPr id="6" name="Rectangle 5"/>
              <p:cNvSpPr>
                <a:spLocks noRot="1" noChangeAspect="1" noMove="1" noResize="1" noEditPoints="1" noAdjustHandles="1" noChangeArrowheads="1" noChangeShapeType="1" noTextEdit="1"/>
              </p:cNvSpPr>
              <p:nvPr/>
            </p:nvSpPr>
            <p:spPr>
              <a:xfrm>
                <a:off x="1339495" y="5077134"/>
                <a:ext cx="3386953" cy="968278"/>
              </a:xfrm>
              <a:prstGeom prst="rect">
                <a:avLst/>
              </a:prstGeom>
              <a:blipFill>
                <a:blip r:embed="rId7"/>
                <a:stretch>
                  <a:fillRect l="-1622" t="-3774" b="-3145"/>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957534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itle 38">
            <a:extLst>
              <a:ext uri="{FF2B5EF4-FFF2-40B4-BE49-F238E27FC236}">
                <a16:creationId xmlns:a16="http://schemas.microsoft.com/office/drawing/2014/main" id="{8C6634FC-AA16-67E9-2FC7-E83F3F8CE5E5}"/>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US" dirty="0"/>
              <a:t>Example continued</a:t>
            </a:r>
          </a:p>
        </p:txBody>
      </p:sp>
      <p:pic>
        <p:nvPicPr>
          <p:cNvPr id="38" name="Picture 37" descr="Left panel: A blue object labeled m1 is moving with velocity v1 to the right. A red object labeled m2 is at rest.&#10;Right panel: both objects are moving to the right with velocities labeled v1f and v2f, respectively. An x-axis is directed to the right.">
            <a:extLst>
              <a:ext uri="{FF2B5EF4-FFF2-40B4-BE49-F238E27FC236}">
                <a16:creationId xmlns:a16="http://schemas.microsoft.com/office/drawing/2014/main" id="{1C29A68F-D96F-C6E1-DC25-53C9355F9AD2}"/>
              </a:ext>
            </a:extLst>
          </p:cNvPr>
          <p:cNvPicPr>
            <a:picLocks noChangeAspect="1"/>
          </p:cNvPicPr>
          <p:nvPr/>
        </p:nvPicPr>
        <p:blipFill>
          <a:blip r:embed="rId4"/>
          <a:stretch>
            <a:fillRect/>
          </a:stretch>
        </p:blipFill>
        <p:spPr>
          <a:xfrm>
            <a:off x="797261" y="428248"/>
            <a:ext cx="6889077" cy="1469263"/>
          </a:xfrm>
          <a:prstGeom prst="rect">
            <a:avLst/>
          </a:prstGeom>
        </p:spPr>
      </p:pic>
      <p:sp>
        <p:nvSpPr>
          <p:cNvPr id="5" name="Rectangle 4"/>
          <p:cNvSpPr/>
          <p:nvPr/>
        </p:nvSpPr>
        <p:spPr>
          <a:xfrm>
            <a:off x="1008345" y="2103460"/>
            <a:ext cx="4572000" cy="369332"/>
          </a:xfrm>
          <a:prstGeom prst="rect">
            <a:avLst/>
          </a:prstGeom>
        </p:spPr>
        <p:txBody>
          <a:bodyPr>
            <a:spAutoFit/>
          </a:bodyPr>
          <a:lstStyle/>
          <a:p>
            <a:r>
              <a:rPr lang="en-US" dirty="0"/>
              <a:t>After some algebra:  </a:t>
            </a:r>
          </a:p>
        </p:txBody>
      </p:sp>
      <mc:AlternateContent xmlns:mc="http://schemas.openxmlformats.org/markup-compatibility/2006" xmlns:a14="http://schemas.microsoft.com/office/drawing/2010/main">
        <mc:Choice Requires="a14">
          <p:sp>
            <p:nvSpPr>
              <p:cNvPr id="2" name="TextBox 1"/>
              <p:cNvSpPr txBox="1"/>
              <p:nvPr/>
            </p:nvSpPr>
            <p:spPr>
              <a:xfrm>
                <a:off x="3159607" y="2604843"/>
                <a:ext cx="2557303" cy="218591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𝑓</m:t>
                          </m:r>
                          <m:r>
                            <a:rPr lang="en-US" sz="2400" b="0" i="1" smtClean="0">
                              <a:latin typeface="Cambria Math" panose="02040503050406030204" pitchFamily="18" charset="0"/>
                            </a:rPr>
                            <m:t>1</m:t>
                          </m:r>
                          <m:r>
                            <a:rPr lang="en-US" sz="2400" b="0" i="1" smtClean="0">
                              <a:latin typeface="Cambria Math" panose="02040503050406030204" pitchFamily="18" charset="0"/>
                            </a:rPr>
                            <m:t>𝑥</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2</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2</m:t>
                              </m:r>
                            </m:sub>
                          </m:sSub>
                        </m:den>
                      </m:f>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m:t>
                          </m:r>
                        </m:sub>
                      </m:sSub>
                    </m:oMath>
                  </m:oMathPara>
                </a14:m>
                <a:endParaRPr lang="en-US" sz="2400" dirty="0"/>
              </a:p>
              <a:p>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𝑓</m:t>
                          </m:r>
                          <m:r>
                            <a:rPr lang="en-US" sz="2400" i="1">
                              <a:latin typeface="Cambria Math" panose="02040503050406030204" pitchFamily="18" charset="0"/>
                            </a:rPr>
                            <m:t>2</m:t>
                          </m:r>
                          <m:r>
                            <a:rPr lang="en-US" sz="2400" i="1">
                              <a:latin typeface="Cambria Math" panose="02040503050406030204" pitchFamily="18" charset="0"/>
                            </a:rPr>
                            <m:t>𝑥</m:t>
                          </m:r>
                        </m:sub>
                      </m:sSub>
                      <m:r>
                        <a:rPr lang="en-US" sz="2400" i="1">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𝑚</m:t>
                              </m:r>
                            </m:e>
                            <m:sub>
                              <m:r>
                                <a:rPr lang="en-US" sz="2400" i="1">
                                  <a:latin typeface="Cambria Math" panose="02040503050406030204" pitchFamily="18" charset="0"/>
                                </a:rPr>
                                <m:t>1</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2</m:t>
                              </m:r>
                            </m:sub>
                          </m:sSub>
                        </m:den>
                      </m:f>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m:oMathPara>
                </a14:m>
                <a:endParaRPr lang="en-US" sz="2400" dirty="0"/>
              </a:p>
              <a:p>
                <a:endParaRPr lang="en-US" sz="2400" dirty="0"/>
              </a:p>
            </p:txBody>
          </p:sp>
        </mc:Choice>
        <mc:Fallback xmlns="">
          <p:sp>
            <p:nvSpPr>
              <p:cNvPr id="2" name="TextBox 1"/>
              <p:cNvSpPr txBox="1">
                <a:spLocks noRot="1" noChangeAspect="1" noMove="1" noResize="1" noEditPoints="1" noAdjustHandles="1" noChangeArrowheads="1" noChangeShapeType="1" noTextEdit="1"/>
              </p:cNvSpPr>
              <p:nvPr/>
            </p:nvSpPr>
            <p:spPr>
              <a:xfrm>
                <a:off x="3159607" y="2604843"/>
                <a:ext cx="2557303" cy="2185919"/>
              </a:xfrm>
              <a:prstGeom prst="rect">
                <a:avLst/>
              </a:prstGeom>
              <a:blipFill rotWithShape="0">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p:cNvSpPr txBox="1"/>
              <p:nvPr/>
            </p:nvSpPr>
            <p:spPr>
              <a:xfrm>
                <a:off x="1008345" y="4739425"/>
                <a:ext cx="7649851" cy="2308324"/>
              </a:xfrm>
              <a:prstGeom prst="rect">
                <a:avLst/>
              </a:prstGeom>
              <a:noFill/>
            </p:spPr>
            <p:txBody>
              <a:bodyPr wrap="none" rtlCol="0">
                <a:spAutoFit/>
              </a:bodyPr>
              <a:lstStyle/>
              <a:p>
                <a:r>
                  <a:rPr lang="en-US" sz="2400" dirty="0"/>
                  <a:t>Special cases:</a:t>
                </a:r>
              </a:p>
              <a:p>
                <a14:m>
                  <m:oMath xmlns:m="http://schemas.openxmlformats.org/officeDocument/2006/math">
                    <m:r>
                      <a:rPr lang="en-US" sz="2400" i="1" dirty="0" smtClean="0">
                        <a:latin typeface="Cambria Math" panose="02040503050406030204" pitchFamily="18" charset="0"/>
                      </a:rPr>
                      <m:t>𝑚</m:t>
                    </m:r>
                    <m:r>
                      <a:rPr lang="en-US" sz="2400" i="1" baseline="-25000" dirty="0">
                        <a:latin typeface="Cambria Math" panose="02040503050406030204" pitchFamily="18" charset="0"/>
                      </a:rPr>
                      <m:t>1</m:t>
                    </m:r>
                    <m:r>
                      <a:rPr lang="en-US" sz="2400" i="1" dirty="0">
                        <a:latin typeface="Cambria Math" panose="02040503050406030204" pitchFamily="18" charset="0"/>
                      </a:rPr>
                      <m:t>≪ </m:t>
                    </m:r>
                    <m:r>
                      <a:rPr lang="en-US" sz="2400" i="1" dirty="0">
                        <a:latin typeface="Cambria Math" panose="02040503050406030204" pitchFamily="18" charset="0"/>
                      </a:rPr>
                      <m:t>𝑚</m:t>
                    </m:r>
                    <m:r>
                      <a:rPr lang="en-US" sz="2400" i="1" baseline="-25000" dirty="0">
                        <a:latin typeface="Cambria Math" panose="02040503050406030204" pitchFamily="18" charset="0"/>
                      </a:rPr>
                      <m:t>2</m:t>
                    </m:r>
                    <m:r>
                      <a:rPr lang="en-US" sz="2400" i="1" dirty="0">
                        <a:latin typeface="Cambria Math" panose="02040503050406030204" pitchFamily="18" charset="0"/>
                      </a:rPr>
                      <m:t>	</m:t>
                    </m:r>
                  </m:oMath>
                </a14:m>
                <a:r>
                  <a:rPr lang="en-US" sz="2400" dirty="0"/>
                  <a:t>	</a:t>
                </a:r>
                <a:r>
                  <a:rPr lang="en-US" sz="2400" dirty="0" err="1"/>
                  <a:t>Ping-pong</a:t>
                </a:r>
                <a:r>
                  <a:rPr lang="en-US" sz="2400" dirty="0"/>
                  <a:t> ball hits stationary cannon ball</a:t>
                </a:r>
              </a:p>
              <a:p>
                <a:r>
                  <a:rPr lang="en-US" sz="2400" dirty="0"/>
                  <a:t> </a:t>
                </a:r>
                <a14:m>
                  <m:oMath xmlns:m="http://schemas.openxmlformats.org/officeDocument/2006/math">
                    <m:r>
                      <a:rPr lang="en-US" sz="2400" i="1" dirty="0" smtClean="0">
                        <a:latin typeface="Cambria Math" panose="02040503050406030204" pitchFamily="18" charset="0"/>
                      </a:rPr>
                      <m:t>𝑚</m:t>
                    </m:r>
                    <m:r>
                      <a:rPr lang="en-US" sz="2400" i="1" baseline="-25000" dirty="0">
                        <a:latin typeface="Cambria Math" panose="02040503050406030204" pitchFamily="18" charset="0"/>
                      </a:rPr>
                      <m:t>1</m:t>
                    </m:r>
                    <m:r>
                      <a:rPr lang="en-US" sz="2400" i="1" dirty="0">
                        <a:latin typeface="Cambria Math" panose="02040503050406030204" pitchFamily="18" charset="0"/>
                      </a:rPr>
                      <m:t>≫ </m:t>
                    </m:r>
                    <m:r>
                      <a:rPr lang="en-US" sz="2400" i="1" dirty="0">
                        <a:latin typeface="Cambria Math" panose="02040503050406030204" pitchFamily="18" charset="0"/>
                      </a:rPr>
                      <m:t>𝑚</m:t>
                    </m:r>
                    <m:r>
                      <a:rPr lang="en-US" sz="2400" i="1" baseline="-25000" dirty="0">
                        <a:latin typeface="Cambria Math" panose="02040503050406030204" pitchFamily="18" charset="0"/>
                      </a:rPr>
                      <m:t>2</m:t>
                    </m:r>
                    <m:r>
                      <a:rPr lang="en-US" sz="2400" i="1" dirty="0">
                        <a:latin typeface="Cambria Math" panose="02040503050406030204" pitchFamily="18" charset="0"/>
                      </a:rPr>
                      <m:t>	</m:t>
                    </m:r>
                  </m:oMath>
                </a14:m>
                <a:r>
                  <a:rPr lang="en-US" sz="2400" dirty="0"/>
                  <a:t>	Cannon ball hits </a:t>
                </a:r>
                <a:r>
                  <a:rPr lang="en-US" sz="2400" dirty="0" err="1"/>
                  <a:t>ping-pong</a:t>
                </a:r>
                <a:r>
                  <a:rPr lang="en-US" sz="2400" dirty="0"/>
                  <a:t> ball</a:t>
                </a:r>
              </a:p>
              <a:p>
                <a14:m>
                  <m:oMath xmlns:m="http://schemas.openxmlformats.org/officeDocument/2006/math">
                    <m:r>
                      <a:rPr lang="en-US" sz="2400" i="1" dirty="0">
                        <a:latin typeface="Cambria Math" panose="02040503050406030204" pitchFamily="18" charset="0"/>
                      </a:rPr>
                      <m:t>𝑚</m:t>
                    </m:r>
                    <m:r>
                      <a:rPr lang="en-US" sz="2400" i="1" baseline="-25000" dirty="0">
                        <a:latin typeface="Cambria Math" panose="02040503050406030204" pitchFamily="18" charset="0"/>
                      </a:rPr>
                      <m:t>1</m:t>
                    </m:r>
                    <m:r>
                      <a:rPr lang="en-US" sz="2400" i="1" dirty="0">
                        <a:latin typeface="Cambria Math" panose="02040503050406030204" pitchFamily="18" charset="0"/>
                      </a:rPr>
                      <m:t>= </m:t>
                    </m:r>
                    <m:r>
                      <a:rPr lang="en-US" sz="2400" i="1" dirty="0">
                        <a:latin typeface="Cambria Math" panose="02040503050406030204" pitchFamily="18" charset="0"/>
                      </a:rPr>
                      <m:t>𝑚</m:t>
                    </m:r>
                    <m:r>
                      <a:rPr lang="en-US" sz="2400" i="1" baseline="-25000" dirty="0">
                        <a:latin typeface="Cambria Math" panose="02040503050406030204" pitchFamily="18" charset="0"/>
                      </a:rPr>
                      <m:t>2	</m:t>
                    </m:r>
                  </m:oMath>
                </a14:m>
                <a:r>
                  <a:rPr lang="en-US" sz="2400" dirty="0"/>
                  <a:t>	Newton’s cradle</a:t>
                </a:r>
              </a:p>
              <a:p>
                <a:endParaRPr lang="en-US" sz="2400" dirty="0"/>
              </a:p>
              <a:p>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1008345" y="4739425"/>
                <a:ext cx="7649851" cy="2308324"/>
              </a:xfrm>
              <a:prstGeom prst="rect">
                <a:avLst/>
              </a:prstGeom>
              <a:blipFill rotWithShape="0">
                <a:blip r:embed="rId7"/>
                <a:stretch>
                  <a:fillRect l="-1195" t="-1847" r="-478"/>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49222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3D65C674-F507-D4F4-F7FF-C03F8E19CB96}"/>
              </a:ext>
            </a:extLst>
          </p:cNvPr>
          <p:cNvSpPr>
            <a:spLocks noGrp="1"/>
          </p:cNvSpPr>
          <p:nvPr>
            <p:ph type="title" idx="4294967295"/>
          </p:nvPr>
        </p:nvSpPr>
        <p:spPr>
          <a:xfrm>
            <a:off x="628650" y="-1325563"/>
            <a:ext cx="7886700" cy="1325563"/>
          </a:xfrm>
        </p:spPr>
        <p:txBody>
          <a:bodyPr vert="horz" lIns="91440" tIns="45720" rIns="91440" bIns="45720" rtlCol="0" anchor="b">
            <a:normAutofit/>
          </a:bodyPr>
          <a:lstStyle/>
          <a:p>
            <a:r>
              <a:rPr lang="en-US" dirty="0"/>
              <a:t>Special cases</a:t>
            </a:r>
          </a:p>
        </p:txBody>
      </p:sp>
      <mc:AlternateContent xmlns:mc="http://schemas.openxmlformats.org/markup-compatibility/2006">
        <mc:Choice xmlns:a14="http://schemas.microsoft.com/office/drawing/2010/main" Requires="a14">
          <p:sp>
            <p:nvSpPr>
              <p:cNvPr id="2" name="TextBox 1"/>
              <p:cNvSpPr txBox="1"/>
              <p:nvPr/>
            </p:nvSpPr>
            <p:spPr>
              <a:xfrm>
                <a:off x="701163" y="564662"/>
                <a:ext cx="6124215" cy="568104"/>
              </a:xfrm>
              <a:prstGeom prst="rect">
                <a:avLst/>
              </a:prstGeom>
              <a:noFill/>
            </p:spPr>
            <p:txBody>
              <a:bodyPr wrap="square" lIns="0" tIns="0" rIns="0" bIns="0" rtlCol="0">
                <a:spAutoFit/>
              </a:bodyPr>
              <a:lstStyle/>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𝑓</m:t>
                        </m:r>
                        <m:r>
                          <a:rPr lang="en-US" sz="2400" b="0" i="1" smtClean="0">
                            <a:latin typeface="Cambria Math" panose="02040503050406030204" pitchFamily="18" charset="0"/>
                          </a:rPr>
                          <m:t>1</m:t>
                        </m:r>
                        <m:r>
                          <a:rPr lang="en-US" sz="2400" b="0" i="1" smtClean="0">
                            <a:latin typeface="Cambria Math" panose="02040503050406030204" pitchFamily="18" charset="0"/>
                          </a:rPr>
                          <m:t>𝑥</m:t>
                        </m:r>
                      </m:sub>
                    </m:sSub>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2</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2</m:t>
                            </m:r>
                          </m:sub>
                        </m:sSub>
                      </m:den>
                    </m:f>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𝑓</m:t>
                        </m:r>
                        <m:r>
                          <a:rPr lang="en-US" sz="2400" i="1">
                            <a:latin typeface="Cambria Math" panose="02040503050406030204" pitchFamily="18" charset="0"/>
                          </a:rPr>
                          <m:t>2</m:t>
                        </m:r>
                        <m:r>
                          <a:rPr lang="en-US" sz="2400" i="1">
                            <a:latin typeface="Cambria Math" panose="02040503050406030204" pitchFamily="18" charset="0"/>
                          </a:rPr>
                          <m:t>𝑥</m:t>
                        </m:r>
                      </m:sub>
                    </m:sSub>
                    <m:r>
                      <a:rPr lang="en-US" sz="2400" i="1">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𝑚</m:t>
                            </m:r>
                          </m:e>
                          <m:sub>
                            <m:r>
                              <a:rPr lang="en-US" sz="2400" i="1">
                                <a:latin typeface="Cambria Math" panose="02040503050406030204" pitchFamily="18" charset="0"/>
                              </a:rPr>
                              <m:t>1</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2</m:t>
                            </m:r>
                          </m:sub>
                        </m:sSub>
                      </m:den>
                    </m:f>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endParaRPr lang="en-US" sz="2400" dirty="0"/>
              </a:p>
            </p:txBody>
          </p:sp>
        </mc:Choice>
        <mc:Fallback>
          <p:sp>
            <p:nvSpPr>
              <p:cNvPr id="2" name="TextBox 1"/>
              <p:cNvSpPr txBox="1">
                <a:spLocks noRot="1" noChangeAspect="1" noMove="1" noResize="1" noEditPoints="1" noAdjustHandles="1" noChangeArrowheads="1" noChangeShapeType="1" noTextEdit="1"/>
              </p:cNvSpPr>
              <p:nvPr/>
            </p:nvSpPr>
            <p:spPr>
              <a:xfrm>
                <a:off x="701163" y="564662"/>
                <a:ext cx="6124215" cy="568104"/>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3" name="TextBox 2"/>
              <p:cNvSpPr txBox="1"/>
              <p:nvPr/>
            </p:nvSpPr>
            <p:spPr>
              <a:xfrm>
                <a:off x="701163" y="1580316"/>
                <a:ext cx="7649851" cy="461665"/>
              </a:xfrm>
              <a:prstGeom prst="rect">
                <a:avLst/>
              </a:prstGeom>
              <a:noFill/>
            </p:spPr>
            <p:txBody>
              <a:bodyPr wrap="none" rtlCol="0">
                <a:spAutoFit/>
              </a:bodyPr>
              <a:lstStyle/>
              <a:p>
                <a14:m>
                  <m:oMath xmlns:m="http://schemas.openxmlformats.org/officeDocument/2006/math">
                    <m:r>
                      <a:rPr lang="en-US" sz="2400" i="1" dirty="0" smtClean="0">
                        <a:latin typeface="Cambria Math" panose="02040503050406030204" pitchFamily="18" charset="0"/>
                      </a:rPr>
                      <m:t>𝑚</m:t>
                    </m:r>
                    <m:r>
                      <a:rPr lang="en-US" sz="2400" i="1" baseline="-25000" dirty="0">
                        <a:latin typeface="Cambria Math" panose="02040503050406030204" pitchFamily="18" charset="0"/>
                      </a:rPr>
                      <m:t>1</m:t>
                    </m:r>
                    <m:r>
                      <a:rPr lang="en-US" sz="2400" i="1" dirty="0">
                        <a:latin typeface="Cambria Math" panose="02040503050406030204" pitchFamily="18" charset="0"/>
                      </a:rPr>
                      <m:t>≪ </m:t>
                    </m:r>
                    <m:r>
                      <a:rPr lang="en-US" sz="2400" i="1" dirty="0">
                        <a:latin typeface="Cambria Math" panose="02040503050406030204" pitchFamily="18" charset="0"/>
                      </a:rPr>
                      <m:t>𝑚</m:t>
                    </m:r>
                    <m:r>
                      <a:rPr lang="en-US" sz="2400" i="1" baseline="-25000" dirty="0">
                        <a:latin typeface="Cambria Math" panose="02040503050406030204" pitchFamily="18" charset="0"/>
                      </a:rPr>
                      <m:t>2</m:t>
                    </m:r>
                    <m:r>
                      <a:rPr lang="en-US" sz="2400" i="1" dirty="0">
                        <a:latin typeface="Cambria Math" panose="02040503050406030204" pitchFamily="18" charset="0"/>
                      </a:rPr>
                      <m:t>	</m:t>
                    </m:r>
                  </m:oMath>
                </a14:m>
                <a:r>
                  <a:rPr lang="en-US" sz="2400" dirty="0"/>
                  <a:t>	</a:t>
                </a:r>
                <a:r>
                  <a:rPr lang="en-US" sz="2400" dirty="0" err="1"/>
                  <a:t>Ping-pong</a:t>
                </a:r>
                <a:r>
                  <a:rPr lang="en-US" sz="2400" dirty="0"/>
                  <a:t> ball hits stationary cannon ball</a:t>
                </a:r>
              </a:p>
            </p:txBody>
          </p:sp>
        </mc:Choice>
        <mc:Fallback>
          <p:sp>
            <p:nvSpPr>
              <p:cNvPr id="3" name="TextBox 2"/>
              <p:cNvSpPr txBox="1">
                <a:spLocks noRot="1" noChangeAspect="1" noMove="1" noResize="1" noEditPoints="1" noAdjustHandles="1" noChangeArrowheads="1" noChangeShapeType="1" noTextEdit="1"/>
              </p:cNvSpPr>
              <p:nvPr/>
            </p:nvSpPr>
            <p:spPr>
              <a:xfrm>
                <a:off x="701163" y="1580316"/>
                <a:ext cx="7649851" cy="461665"/>
              </a:xfrm>
              <a:prstGeom prst="rect">
                <a:avLst/>
              </a:prstGeom>
              <a:blipFill>
                <a:blip r:embed="rId5"/>
                <a:stretch>
                  <a:fillRect t="-9211" r="-478" b="-3026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155365B7-6BA6-2097-72E7-EFD0F60B88A1}"/>
                  </a:ext>
                </a:extLst>
              </p:cNvPr>
              <p:cNvSpPr txBox="1"/>
              <p:nvPr/>
            </p:nvSpPr>
            <p:spPr>
              <a:xfrm>
                <a:off x="701163" y="2245455"/>
                <a:ext cx="6908440" cy="568104"/>
              </a:xfrm>
              <a:prstGeom prst="rect">
                <a:avLst/>
              </a:prstGeom>
              <a:noFill/>
            </p:spPr>
            <p:txBody>
              <a:bodyPr wrap="square" lIns="0" tIns="0" rIns="0" bIns="0" rtlCol="0">
                <a:spAutoFit/>
              </a:bodyPr>
              <a:lstStyle/>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𝑓</m:t>
                        </m:r>
                        <m:r>
                          <a:rPr lang="en-US" sz="2400" b="0" i="1" smtClean="0">
                            <a:latin typeface="Cambria Math" panose="02040503050406030204" pitchFamily="18" charset="0"/>
                          </a:rPr>
                          <m:t>1</m:t>
                        </m:r>
                        <m:r>
                          <a:rPr lang="en-US" sz="2400" b="0" i="1" smtClean="0">
                            <a:latin typeface="Cambria Math" panose="02040503050406030204" pitchFamily="18" charset="0"/>
                          </a:rPr>
                          <m:t>𝑥</m:t>
                        </m:r>
                      </m:sub>
                    </m:sSub>
                    <m:r>
                      <a:rPr lang="en-US" sz="2400" b="0" i="1" smtClean="0">
                        <a:latin typeface="Cambria Math" panose="02040503050406030204" pitchFamily="18" charset="0"/>
                        <a:ea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2</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2</m:t>
                            </m:r>
                          </m:sub>
                        </m:sSub>
                      </m:den>
                    </m:f>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b="0" i="1" smtClean="0">
                            <a:latin typeface="Cambria Math" panose="02040503050406030204" pitchFamily="18" charset="0"/>
                          </a:rPr>
                          <m:t>−</m:t>
                        </m:r>
                        <m:r>
                          <a:rPr lang="en-US" sz="2400" i="1">
                            <a:latin typeface="Cambria Math" panose="02040503050406030204" pitchFamily="18" charset="0"/>
                          </a:rPr>
                          <m:t>𝑣</m:t>
                        </m:r>
                      </m:e>
                      <m:sub>
                        <m:r>
                          <a:rPr lang="en-US" sz="2400" i="1">
                            <a:latin typeface="Cambria Math" panose="02040503050406030204" pitchFamily="18" charset="0"/>
                          </a:rPr>
                          <m:t>1</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𝑓</m:t>
                        </m:r>
                        <m:r>
                          <a:rPr lang="en-US" sz="2400" i="1">
                            <a:latin typeface="Cambria Math" panose="02040503050406030204" pitchFamily="18" charset="0"/>
                          </a:rPr>
                          <m:t>2</m:t>
                        </m:r>
                        <m:r>
                          <a:rPr lang="en-US" sz="2400" i="1">
                            <a:latin typeface="Cambria Math" panose="02040503050406030204" pitchFamily="18" charset="0"/>
                          </a:rPr>
                          <m:t>𝑥</m:t>
                        </m:r>
                      </m:sub>
                    </m:sSub>
                    <m:r>
                      <a:rPr lang="en-US" sz="2400" i="1" smtClean="0">
                        <a:latin typeface="Cambria Math" panose="02040503050406030204" pitchFamily="18" charset="0"/>
                        <a:ea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𝑚</m:t>
                            </m:r>
                          </m:e>
                          <m:sub>
                            <m:r>
                              <a:rPr lang="en-US" sz="2400" i="1">
                                <a:latin typeface="Cambria Math" panose="02040503050406030204" pitchFamily="18" charset="0"/>
                              </a:rPr>
                              <m:t>1</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i="1">
                                <a:latin typeface="Cambria Math" panose="02040503050406030204" pitchFamily="18" charset="0"/>
                              </a:rPr>
                              <m:t>2</m:t>
                            </m:r>
                          </m:sub>
                        </m:sSub>
                      </m:den>
                    </m:f>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endParaRPr lang="en-US" sz="2400" dirty="0"/>
              </a:p>
            </p:txBody>
          </p:sp>
        </mc:Choice>
        <mc:Fallback>
          <p:sp>
            <p:nvSpPr>
              <p:cNvPr id="4" name="TextBox 3">
                <a:extLst>
                  <a:ext uri="{FF2B5EF4-FFF2-40B4-BE49-F238E27FC236}">
                    <a16:creationId xmlns:a16="http://schemas.microsoft.com/office/drawing/2014/main" id="{155365B7-6BA6-2097-72E7-EFD0F60B88A1}"/>
                  </a:ext>
                </a:extLst>
              </p:cNvPr>
              <p:cNvSpPr txBox="1">
                <a:spLocks noRot="1" noChangeAspect="1" noMove="1" noResize="1" noEditPoints="1" noAdjustHandles="1" noChangeArrowheads="1" noChangeShapeType="1" noTextEdit="1"/>
              </p:cNvSpPr>
              <p:nvPr/>
            </p:nvSpPr>
            <p:spPr>
              <a:xfrm>
                <a:off x="701163" y="2245455"/>
                <a:ext cx="6908440" cy="56810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Rectangle 6"/>
              <p:cNvSpPr/>
              <p:nvPr/>
            </p:nvSpPr>
            <p:spPr>
              <a:xfrm>
                <a:off x="701163" y="3316261"/>
                <a:ext cx="8013700" cy="830997"/>
              </a:xfrm>
              <a:prstGeom prst="rect">
                <a:avLst/>
              </a:prstGeom>
            </p:spPr>
            <p:txBody>
              <a:bodyPr wrap="square">
                <a:spAutoFit/>
              </a:bodyPr>
              <a:lstStyle/>
              <a:p>
                <a:r>
                  <a:rPr lang="en-US" sz="2400" dirty="0"/>
                  <a:t> </a:t>
                </a:r>
                <a14:m>
                  <m:oMath xmlns:m="http://schemas.openxmlformats.org/officeDocument/2006/math">
                    <m:r>
                      <a:rPr lang="en-US" sz="2400" i="1" dirty="0">
                        <a:latin typeface="Cambria Math" panose="02040503050406030204" pitchFamily="18" charset="0"/>
                      </a:rPr>
                      <m:t>𝑚</m:t>
                    </m:r>
                    <m:r>
                      <a:rPr lang="en-US" sz="2400" i="1" baseline="-25000" dirty="0">
                        <a:latin typeface="Cambria Math" panose="02040503050406030204" pitchFamily="18" charset="0"/>
                      </a:rPr>
                      <m:t>1</m:t>
                    </m:r>
                    <m:r>
                      <a:rPr lang="en-US" sz="2400" i="1" dirty="0">
                        <a:latin typeface="Cambria Math" panose="02040503050406030204" pitchFamily="18" charset="0"/>
                      </a:rPr>
                      <m:t>≫ </m:t>
                    </m:r>
                    <m:r>
                      <a:rPr lang="en-US" sz="2400" i="1" dirty="0">
                        <a:latin typeface="Cambria Math" panose="02040503050406030204" pitchFamily="18" charset="0"/>
                      </a:rPr>
                      <m:t>𝑚</m:t>
                    </m:r>
                    <m:r>
                      <a:rPr lang="en-US" sz="2400" i="1" baseline="-25000" dirty="0">
                        <a:latin typeface="Cambria Math" panose="02040503050406030204" pitchFamily="18" charset="0"/>
                      </a:rPr>
                      <m:t>2</m:t>
                    </m:r>
                    <m:r>
                      <a:rPr lang="en-US" sz="2400" i="1" dirty="0">
                        <a:latin typeface="Cambria Math" panose="02040503050406030204" pitchFamily="18" charset="0"/>
                      </a:rPr>
                      <m:t>	</m:t>
                    </m:r>
                  </m:oMath>
                </a14:m>
                <a:r>
                  <a:rPr lang="en-US" sz="2400" dirty="0"/>
                  <a:t>	Cannon ball hits </a:t>
                </a:r>
                <a:r>
                  <a:rPr lang="en-US" sz="2400" dirty="0" err="1"/>
                  <a:t>ping-pong</a:t>
                </a:r>
                <a:r>
                  <a:rPr lang="en-US" sz="2400" dirty="0"/>
                  <a:t> ball</a:t>
                </a:r>
              </a:p>
              <a:p>
                <a:endParaRPr lang="en-US" sz="2400" dirty="0"/>
              </a:p>
            </p:txBody>
          </p:sp>
        </mc:Choice>
        <mc:Fallback>
          <p:sp>
            <p:nvSpPr>
              <p:cNvPr id="7" name="Rectangle 6"/>
              <p:cNvSpPr>
                <a:spLocks noRot="1" noChangeAspect="1" noMove="1" noResize="1" noEditPoints="1" noAdjustHandles="1" noChangeArrowheads="1" noChangeShapeType="1" noTextEdit="1"/>
              </p:cNvSpPr>
              <p:nvPr/>
            </p:nvSpPr>
            <p:spPr>
              <a:xfrm>
                <a:off x="701163" y="3316261"/>
                <a:ext cx="8013700" cy="830997"/>
              </a:xfrm>
              <a:prstGeom prst="rect">
                <a:avLst/>
              </a:prstGeom>
              <a:blipFill>
                <a:blip r:embed="rId7"/>
                <a:stretch>
                  <a:fillRect t="-5147"/>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 name="TextBox 11">
                <a:extLst>
                  <a:ext uri="{FF2B5EF4-FFF2-40B4-BE49-F238E27FC236}">
                    <a16:creationId xmlns:a16="http://schemas.microsoft.com/office/drawing/2014/main" id="{A49FBF43-9B73-1B93-53DE-C7A8E07B82FF}"/>
                  </a:ext>
                </a:extLst>
              </p:cNvPr>
              <p:cNvSpPr txBox="1"/>
              <p:nvPr/>
            </p:nvSpPr>
            <p:spPr>
              <a:xfrm>
                <a:off x="701163" y="4061716"/>
                <a:ext cx="6482990" cy="568104"/>
              </a:xfrm>
              <a:prstGeom prst="rect">
                <a:avLst/>
              </a:prstGeom>
              <a:noFill/>
            </p:spPr>
            <p:txBody>
              <a:bodyPr wrap="square" lIns="0" tIns="0" rIns="0" bIns="0" rtlCol="0">
                <a:spAutoFit/>
              </a:bodyPr>
              <a:lstStyle/>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𝑓</m:t>
                        </m:r>
                        <m:r>
                          <a:rPr lang="en-US" sz="2400" b="0" i="1" smtClean="0">
                            <a:latin typeface="Cambria Math" panose="02040503050406030204" pitchFamily="18" charset="0"/>
                          </a:rPr>
                          <m:t>1</m:t>
                        </m:r>
                        <m:r>
                          <a:rPr lang="en-US" sz="2400" b="0" i="1" smtClean="0">
                            <a:latin typeface="Cambria Math" panose="02040503050406030204" pitchFamily="18" charset="0"/>
                          </a:rPr>
                          <m:t>𝑥</m:t>
                        </m:r>
                      </m:sub>
                    </m:sSub>
                    <m:r>
                      <a:rPr lang="en-US" sz="2400" b="0" i="1" smtClean="0">
                        <a:latin typeface="Cambria Math" panose="02040503050406030204" pitchFamily="18" charset="0"/>
                        <a:ea typeface="Cambria Math" panose="02040503050406030204" pitchFamily="18" charset="0"/>
                      </a:rPr>
                      <m:t>≈</m:t>
                    </m:r>
                    <m:f>
                      <m:fPr>
                        <m:ctrlPr>
                          <a:rPr lang="en-US" sz="2400" b="0" i="1" smtClean="0">
                            <a:latin typeface="Cambria Math" panose="02040503050406030204" pitchFamily="18" charset="0"/>
                          </a:rPr>
                        </m:ctrlPr>
                      </m:fPr>
                      <m:num>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𝑚</m:t>
                            </m:r>
                          </m:e>
                          <m:sub>
                            <m:r>
                              <a:rPr lang="en-US" sz="2400" b="0" i="1" smtClean="0">
                                <a:latin typeface="Cambria Math" panose="02040503050406030204" pitchFamily="18" charset="0"/>
                              </a:rPr>
                              <m:t>1</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b="0" i="1" smtClean="0">
                                <a:latin typeface="Cambria Math" panose="02040503050406030204" pitchFamily="18" charset="0"/>
                              </a:rPr>
                              <m:t>1</m:t>
                            </m:r>
                          </m:sub>
                        </m:sSub>
                      </m:den>
                    </m:f>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𝑓</m:t>
                        </m:r>
                        <m:r>
                          <a:rPr lang="en-US" sz="2400" i="1">
                            <a:latin typeface="Cambria Math" panose="02040503050406030204" pitchFamily="18" charset="0"/>
                          </a:rPr>
                          <m:t>2</m:t>
                        </m:r>
                        <m:r>
                          <a:rPr lang="en-US" sz="2400" i="1">
                            <a:latin typeface="Cambria Math" panose="02040503050406030204" pitchFamily="18" charset="0"/>
                          </a:rPr>
                          <m:t>𝑥</m:t>
                        </m:r>
                      </m:sub>
                    </m:sSub>
                    <m:r>
                      <a:rPr lang="en-US" sz="2400" i="1" smtClean="0">
                        <a:latin typeface="Cambria Math" panose="02040503050406030204" pitchFamily="18" charset="0"/>
                        <a:ea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2</m:t>
                            </m:r>
                            <m:r>
                              <a:rPr lang="en-US" sz="2400" i="1">
                                <a:latin typeface="Cambria Math" panose="02040503050406030204" pitchFamily="18" charset="0"/>
                              </a:rPr>
                              <m:t>𝑚</m:t>
                            </m:r>
                          </m:e>
                          <m:sub>
                            <m:r>
                              <a:rPr lang="en-US" sz="2400" i="1">
                                <a:latin typeface="Cambria Math" panose="02040503050406030204" pitchFamily="18" charset="0"/>
                              </a:rPr>
                              <m:t>1</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𝑚</m:t>
                            </m:r>
                          </m:e>
                          <m:sub>
                            <m:r>
                              <a:rPr lang="en-US" sz="2400" b="0" i="1" smtClean="0">
                                <a:latin typeface="Cambria Math" panose="02040503050406030204" pitchFamily="18" charset="0"/>
                              </a:rPr>
                              <m:t>1</m:t>
                            </m:r>
                          </m:sub>
                        </m:sSub>
                      </m:den>
                    </m:f>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b="0" i="1" smtClean="0">
                        <a:latin typeface="Cambria Math" panose="02040503050406030204" pitchFamily="18" charset="0"/>
                      </a:rPr>
                      <m:t>=2</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endParaRPr lang="en-US" sz="2400" dirty="0"/>
              </a:p>
            </p:txBody>
          </p:sp>
        </mc:Choice>
        <mc:Fallback>
          <p:sp>
            <p:nvSpPr>
              <p:cNvPr id="12" name="TextBox 11">
                <a:extLst>
                  <a:ext uri="{FF2B5EF4-FFF2-40B4-BE49-F238E27FC236}">
                    <a16:creationId xmlns:a16="http://schemas.microsoft.com/office/drawing/2014/main" id="{A49FBF43-9B73-1B93-53DE-C7A8E07B82FF}"/>
                  </a:ext>
                </a:extLst>
              </p:cNvPr>
              <p:cNvSpPr txBox="1">
                <a:spLocks noRot="1" noChangeAspect="1" noMove="1" noResize="1" noEditPoints="1" noAdjustHandles="1" noChangeArrowheads="1" noChangeShapeType="1" noTextEdit="1"/>
              </p:cNvSpPr>
              <p:nvPr/>
            </p:nvSpPr>
            <p:spPr>
              <a:xfrm>
                <a:off x="701163" y="4061716"/>
                <a:ext cx="6482990" cy="568104"/>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Rectangle 7"/>
              <p:cNvSpPr/>
              <p:nvPr/>
            </p:nvSpPr>
            <p:spPr>
              <a:xfrm>
                <a:off x="701163" y="5046851"/>
                <a:ext cx="4218655" cy="461665"/>
              </a:xfrm>
              <a:prstGeom prst="rect">
                <a:avLst/>
              </a:prstGeom>
            </p:spPr>
            <p:txBody>
              <a:bodyPr wrap="none">
                <a:spAutoFit/>
              </a:bodyPr>
              <a:lstStyle/>
              <a:p>
                <a14:m>
                  <m:oMath xmlns:m="http://schemas.openxmlformats.org/officeDocument/2006/math">
                    <m:r>
                      <a:rPr lang="en-US" sz="2400" i="1" dirty="0">
                        <a:latin typeface="Cambria Math" panose="02040503050406030204" pitchFamily="18" charset="0"/>
                      </a:rPr>
                      <m:t>𝑚</m:t>
                    </m:r>
                    <m:r>
                      <a:rPr lang="en-US" sz="2400" i="1" baseline="-25000" dirty="0">
                        <a:latin typeface="Cambria Math" panose="02040503050406030204" pitchFamily="18" charset="0"/>
                      </a:rPr>
                      <m:t>1</m:t>
                    </m:r>
                    <m:r>
                      <a:rPr lang="en-US" sz="2400" i="1" dirty="0">
                        <a:latin typeface="Cambria Math" panose="02040503050406030204" pitchFamily="18" charset="0"/>
                      </a:rPr>
                      <m:t>= </m:t>
                    </m:r>
                    <m:r>
                      <a:rPr lang="en-US" sz="2400" i="1" dirty="0">
                        <a:latin typeface="Cambria Math" panose="02040503050406030204" pitchFamily="18" charset="0"/>
                      </a:rPr>
                      <m:t>𝑚</m:t>
                    </m:r>
                    <m:r>
                      <a:rPr lang="en-US" sz="2400" i="1" baseline="-25000" dirty="0">
                        <a:latin typeface="Cambria Math" panose="02040503050406030204" pitchFamily="18" charset="0"/>
                      </a:rPr>
                      <m:t>2	</m:t>
                    </m:r>
                  </m:oMath>
                </a14:m>
                <a:r>
                  <a:rPr lang="en-US" sz="2400" dirty="0"/>
                  <a:t>	Newton’s cradle</a:t>
                </a:r>
              </a:p>
            </p:txBody>
          </p:sp>
        </mc:Choice>
        <mc:Fallback>
          <p:sp>
            <p:nvSpPr>
              <p:cNvPr id="8" name="Rectangle 7"/>
              <p:cNvSpPr>
                <a:spLocks noRot="1" noChangeAspect="1" noMove="1" noResize="1" noEditPoints="1" noAdjustHandles="1" noChangeArrowheads="1" noChangeShapeType="1" noTextEdit="1"/>
              </p:cNvSpPr>
              <p:nvPr/>
            </p:nvSpPr>
            <p:spPr>
              <a:xfrm>
                <a:off x="701163" y="5046851"/>
                <a:ext cx="4218655" cy="461665"/>
              </a:xfrm>
              <a:prstGeom prst="rect">
                <a:avLst/>
              </a:prstGeom>
              <a:blipFill>
                <a:blip r:embed="rId9"/>
                <a:stretch>
                  <a:fillRect t="-9211" r="-1590" b="-3026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3" name="TextBox 12">
                <a:extLst>
                  <a:ext uri="{FF2B5EF4-FFF2-40B4-BE49-F238E27FC236}">
                    <a16:creationId xmlns:a16="http://schemas.microsoft.com/office/drawing/2014/main" id="{ED3F1092-45D7-6708-1DDE-D737FBDE9CDE}"/>
                  </a:ext>
                </a:extLst>
              </p:cNvPr>
              <p:cNvSpPr txBox="1"/>
              <p:nvPr/>
            </p:nvSpPr>
            <p:spPr>
              <a:xfrm>
                <a:off x="701163" y="5690779"/>
                <a:ext cx="6766437" cy="524311"/>
              </a:xfrm>
              <a:prstGeom prst="rect">
                <a:avLst/>
              </a:prstGeom>
              <a:noFill/>
            </p:spPr>
            <p:txBody>
              <a:bodyPr wrap="square" lIns="0" tIns="0" rIns="0" bIns="0" rtlCol="0">
                <a:spAutoFit/>
              </a:bodyPr>
              <a:lstStyle/>
              <a:p>
                <a14:m>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𝑣</m:t>
                        </m:r>
                      </m:e>
                      <m:sub>
                        <m:r>
                          <a:rPr lang="en-US" sz="2400" b="0" i="1" smtClean="0">
                            <a:latin typeface="Cambria Math" panose="02040503050406030204" pitchFamily="18" charset="0"/>
                          </a:rPr>
                          <m:t>𝑓</m:t>
                        </m:r>
                        <m:r>
                          <a:rPr lang="en-US" sz="2400" b="0" i="1" smtClean="0">
                            <a:latin typeface="Cambria Math" panose="02040503050406030204" pitchFamily="18" charset="0"/>
                          </a:rPr>
                          <m:t>1</m:t>
                        </m:r>
                        <m:r>
                          <a:rPr lang="en-US" sz="2400" b="0" i="1" smtClean="0">
                            <a:latin typeface="Cambria Math" panose="02040503050406030204" pitchFamily="18" charset="0"/>
                          </a:rPr>
                          <m:t>𝑥</m:t>
                        </m:r>
                      </m:sub>
                    </m:sSub>
                    <m:r>
                      <a:rPr lang="en-US" sz="2400" b="0" i="1" smtClean="0">
                        <a:latin typeface="Cambria Math" panose="02040503050406030204" pitchFamily="18" charset="0"/>
                      </a:rPr>
                      <m:t>=</m:t>
                    </m:r>
                    <m:r>
                      <a:rPr lang="en-US" sz="2400" b="0" i="1" smtClean="0">
                        <a:latin typeface="Cambria Math" panose="02040503050406030204" pitchFamily="18" charset="0"/>
                      </a:rPr>
                      <m:t>0</m:t>
                    </m:r>
                  </m:oMath>
                </a14:m>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𝑓</m:t>
                        </m:r>
                        <m:r>
                          <a:rPr lang="en-US" sz="2400" i="1">
                            <a:latin typeface="Cambria Math" panose="02040503050406030204" pitchFamily="18" charset="0"/>
                          </a:rPr>
                          <m:t>2</m:t>
                        </m:r>
                        <m:r>
                          <a:rPr lang="en-US" sz="2400" i="1">
                            <a:latin typeface="Cambria Math" panose="02040503050406030204" pitchFamily="18" charset="0"/>
                          </a:rPr>
                          <m:t>𝑥</m:t>
                        </m:r>
                      </m:sub>
                    </m:sSub>
                    <m:r>
                      <a:rPr lang="en-US" sz="2400" i="1">
                        <a:latin typeface="Cambria Math" panose="02040503050406030204" pitchFamily="18" charset="0"/>
                      </a:rPr>
                      <m:t>=</m:t>
                    </m:r>
                    <m:f>
                      <m:fPr>
                        <m:ctrlPr>
                          <a:rPr lang="en-US" sz="2400" i="1">
                            <a:latin typeface="Cambria Math" panose="02040503050406030204" pitchFamily="18" charset="0"/>
                          </a:rPr>
                        </m:ctrlPr>
                      </m:fPr>
                      <m:num>
                        <m:r>
                          <a:rPr lang="en-US" sz="2400" b="0" i="1" smtClean="0">
                            <a:latin typeface="Cambria Math" panose="02040503050406030204" pitchFamily="18" charset="0"/>
                          </a:rPr>
                          <m:t>2</m:t>
                        </m:r>
                        <m:r>
                          <a:rPr lang="en-US" sz="2400" b="0" i="1" smtClean="0">
                            <a:latin typeface="Cambria Math" panose="02040503050406030204" pitchFamily="18" charset="0"/>
                          </a:rPr>
                          <m:t>𝑚</m:t>
                        </m:r>
                      </m:num>
                      <m:den>
                        <m:r>
                          <a:rPr lang="en-US" sz="2400" b="0" i="1" smtClean="0">
                            <a:latin typeface="Cambria Math" panose="02040503050406030204" pitchFamily="18" charset="0"/>
                          </a:rPr>
                          <m:t>𝑚</m:t>
                        </m:r>
                        <m:r>
                          <a:rPr lang="en-US" sz="2400" b="0" i="1" smtClean="0">
                            <a:latin typeface="Cambria Math" panose="02040503050406030204" pitchFamily="18" charset="0"/>
                          </a:rPr>
                          <m:t>+</m:t>
                        </m:r>
                        <m:r>
                          <a:rPr lang="en-US" sz="2400" b="0" i="1" smtClean="0">
                            <a:latin typeface="Cambria Math" panose="02040503050406030204" pitchFamily="18" charset="0"/>
                          </a:rPr>
                          <m:t>𝑚</m:t>
                        </m:r>
                      </m:den>
                    </m:f>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r>
                      <a:rPr lang="en-US" sz="2400" b="0" i="1" smtClean="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𝑣</m:t>
                        </m:r>
                      </m:e>
                      <m:sub>
                        <m:r>
                          <a:rPr lang="en-US" sz="2400" i="1">
                            <a:latin typeface="Cambria Math" panose="02040503050406030204" pitchFamily="18" charset="0"/>
                          </a:rPr>
                          <m:t>1</m:t>
                        </m:r>
                      </m:sub>
                    </m:sSub>
                  </m:oMath>
                </a14:m>
                <a:endParaRPr lang="en-US" sz="2400" dirty="0"/>
              </a:p>
            </p:txBody>
          </p:sp>
        </mc:Choice>
        <mc:Fallback>
          <p:sp>
            <p:nvSpPr>
              <p:cNvPr id="13" name="TextBox 12">
                <a:extLst>
                  <a:ext uri="{FF2B5EF4-FFF2-40B4-BE49-F238E27FC236}">
                    <a16:creationId xmlns:a16="http://schemas.microsoft.com/office/drawing/2014/main" id="{ED3F1092-45D7-6708-1DDE-D737FBDE9CDE}"/>
                  </a:ext>
                </a:extLst>
              </p:cNvPr>
              <p:cNvSpPr txBox="1">
                <a:spLocks noRot="1" noChangeAspect="1" noMove="1" noResize="1" noEditPoints="1" noAdjustHandles="1" noChangeArrowheads="1" noChangeShapeType="1" noTextEdit="1"/>
              </p:cNvSpPr>
              <p:nvPr/>
            </p:nvSpPr>
            <p:spPr>
              <a:xfrm>
                <a:off x="701163" y="5690779"/>
                <a:ext cx="6766437" cy="524311"/>
              </a:xfrm>
              <a:prstGeom prst="rect">
                <a:avLst/>
              </a:prstGeom>
              <a:blipFill>
                <a:blip r:embed="rId10"/>
                <a:stretch>
                  <a:fillRect/>
                </a:stretch>
              </a:blipFill>
            </p:spPr>
            <p:txBody>
              <a:bodyPr/>
              <a:lstStyle/>
              <a:p>
                <a:r>
                  <a:rPr lang="en-US">
                    <a:noFill/>
                  </a:rPr>
                  <a:t> </a:t>
                </a:r>
              </a:p>
            </p:txBody>
          </p:sp>
        </mc:Fallback>
      </mc:AlternateContent>
      <p:sp>
        <p:nvSpPr>
          <p:cNvPr id="10" name="Rectangle 9"/>
          <p:cNvSpPr/>
          <p:nvPr/>
        </p:nvSpPr>
        <p:spPr>
          <a:xfrm>
            <a:off x="2321692" y="6330753"/>
            <a:ext cx="5285608" cy="369332"/>
          </a:xfrm>
          <a:prstGeom prst="rect">
            <a:avLst/>
          </a:prstGeom>
        </p:spPr>
        <p:txBody>
          <a:bodyPr wrap="square">
            <a:spAutoFit/>
          </a:bodyPr>
          <a:lstStyle/>
          <a:p>
            <a:r>
              <a:rPr lang="en-US" i="1" dirty="0">
                <a:hlinkClick r:id="rId11"/>
              </a:rPr>
              <a:t>Video: Rosencrantz and Guildenstern are dead</a:t>
            </a:r>
            <a:endParaRPr lang="en-US" i="1" dirty="0"/>
          </a:p>
        </p:txBody>
      </p:sp>
    </p:spTree>
    <p:custDataLst>
      <p:tags r:id="rId1"/>
    </p:custDataLst>
    <p:extLst>
      <p:ext uri="{BB962C8B-B14F-4D97-AF65-F5344CB8AC3E}">
        <p14:creationId xmlns:p14="http://schemas.microsoft.com/office/powerpoint/2010/main" val="820879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36748" y="839154"/>
            <a:ext cx="7347397"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General elastic collisions: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two-dimensional, off-center,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chemeClr val="tx1"/>
                </a:solidFill>
                <a:effectLst/>
                <a:uLnTx/>
                <a:uFillTx/>
                <a:latin typeface="+mn-lt"/>
                <a:ea typeface="+mn-ea"/>
                <a:cs typeface="+mn-cs"/>
              </a:rPr>
              <a:t>particles move away at angles </a:t>
            </a:r>
          </a:p>
        </p:txBody>
      </p:sp>
      <mc:AlternateContent xmlns:mc="http://schemas.openxmlformats.org/markup-compatibility/2006" xmlns:a14="http://schemas.microsoft.com/office/drawing/2010/main">
        <mc:Choice Requires="a14">
          <p:sp>
            <p:nvSpPr>
              <p:cNvPr id="4" name="Rectangle 3"/>
              <p:cNvSpPr/>
              <p:nvPr/>
            </p:nvSpPr>
            <p:spPr>
              <a:xfrm>
                <a:off x="1036748" y="2722431"/>
                <a:ext cx="7489066" cy="3106235"/>
              </a:xfrm>
              <a:prstGeom prst="rect">
                <a:avLst/>
              </a:prstGeom>
            </p:spPr>
            <p:txBody>
              <a:bodyPr wrap="square">
                <a:spAutoFit/>
              </a:bodyPr>
              <a:lstStyle/>
              <a:p>
                <a:r>
                  <a:rPr lang="en-US" sz="2400" dirty="0"/>
                  <a:t>3 equations:</a:t>
                </a:r>
              </a:p>
              <a:p>
                <a:endParaRPr lang="en-US" sz="2400" dirty="0"/>
              </a:p>
              <a:p>
                <a14:m>
                  <m:oMath xmlns:m="http://schemas.openxmlformats.org/officeDocument/2006/math">
                    <m:r>
                      <a:rPr lang="en-US" sz="2400" i="1" dirty="0" smtClean="0">
                        <a:latin typeface="Cambria Math" panose="02040503050406030204" pitchFamily="18" charset="0"/>
                      </a:rPr>
                      <m:t>𝑥</m:t>
                    </m:r>
                  </m:oMath>
                </a14:m>
                <a:r>
                  <a:rPr lang="en-US" sz="2400" dirty="0"/>
                  <a:t>-component of Momentum Conservation:	</a:t>
                </a:r>
              </a:p>
              <a:p>
                <a:pPr algn="ctr"/>
                <a:r>
                  <a:rPr lang="en-US" sz="2400" dirty="0"/>
                  <a:t> </a:t>
                </a:r>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𝑓𝑥</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𝑖𝑥</m:t>
                        </m:r>
                      </m:sub>
                    </m:sSub>
                  </m:oMath>
                </a14:m>
                <a:endParaRPr lang="en-US" sz="2400" dirty="0"/>
              </a:p>
              <a:p>
                <a14:m>
                  <m:oMath xmlns:m="http://schemas.openxmlformats.org/officeDocument/2006/math">
                    <m:r>
                      <a:rPr lang="en-US" sz="2400" i="1" dirty="0" smtClean="0">
                        <a:latin typeface="Cambria Math" panose="02040503050406030204" pitchFamily="18" charset="0"/>
                      </a:rPr>
                      <m:t>𝑦</m:t>
                    </m:r>
                  </m:oMath>
                </a14:m>
                <a:r>
                  <a:rPr lang="en-US" sz="2400" dirty="0"/>
                  <a:t>-component of Momentum Conservation:</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𝑓𝑦</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𝑃</m:t>
                          </m:r>
                        </m:e>
                        <m:sub>
                          <m:r>
                            <a:rPr lang="en-US" sz="2400" i="1">
                              <a:latin typeface="Cambria Math" panose="02040503050406030204" pitchFamily="18" charset="0"/>
                            </a:rPr>
                            <m:t>𝑖𝑦</m:t>
                          </m:r>
                        </m:sub>
                      </m:sSub>
                    </m:oMath>
                  </m:oMathPara>
                </a14:m>
                <a:endParaRPr lang="en-US" sz="2400" dirty="0"/>
              </a:p>
              <a:p>
                <a:r>
                  <a:rPr lang="en-US" sz="2400" dirty="0"/>
                  <a:t>Conservation of mechanical energy: </a:t>
                </a:r>
              </a:p>
              <a:p>
                <a:pPr/>
                <a14:m>
                  <m:oMathPara xmlns:m="http://schemas.openxmlformats.org/officeDocument/2006/math">
                    <m:oMathParaPr>
                      <m:jc m:val="centerGroup"/>
                    </m:oMathParaPr>
                    <m:oMath xmlns:m="http://schemas.openxmlformats.org/officeDocument/2006/math">
                      <m:r>
                        <a:rPr lang="en-US" sz="2400" i="1" dirty="0">
                          <a:latin typeface="Cambria Math" panose="02040503050406030204" pitchFamily="18" charset="0"/>
                        </a:rPr>
                        <m:t>𝐸</m:t>
                      </m:r>
                      <m:r>
                        <a:rPr lang="en-US" sz="2400" b="1" i="1" baseline="-25000" dirty="0" err="1">
                          <a:latin typeface="Cambria Math" panose="02040503050406030204" pitchFamily="18" charset="0"/>
                        </a:rPr>
                        <m:t>𝒇</m:t>
                      </m:r>
                      <m:r>
                        <a:rPr lang="en-US" sz="2400" b="1" i="1" dirty="0" smtClean="0">
                          <a:latin typeface="Cambria Math" panose="02040503050406030204" pitchFamily="18" charset="0"/>
                        </a:rPr>
                        <m:t>=</m:t>
                      </m:r>
                      <m:r>
                        <a:rPr lang="en-US" sz="2400" i="1" dirty="0">
                          <a:latin typeface="Cambria Math" panose="02040503050406030204" pitchFamily="18" charset="0"/>
                        </a:rPr>
                        <m:t> </m:t>
                      </m:r>
                      <m:r>
                        <a:rPr lang="en-US" sz="2400" i="1" dirty="0" err="1">
                          <a:latin typeface="Cambria Math" panose="02040503050406030204" pitchFamily="18" charset="0"/>
                        </a:rPr>
                        <m:t>𝐸</m:t>
                      </m:r>
                      <m:r>
                        <a:rPr lang="en-US" sz="2400" b="1" i="1" baseline="-25000" dirty="0" err="1">
                          <a:latin typeface="Cambria Math" panose="02040503050406030204" pitchFamily="18" charset="0"/>
                        </a:rPr>
                        <m:t>𝒊</m:t>
                      </m:r>
                    </m:oMath>
                  </m:oMathPara>
                </a14:m>
                <a:endParaRPr lang="en-US" sz="2400" dirty="0"/>
              </a:p>
            </p:txBody>
          </p:sp>
        </mc:Choice>
        <mc:Fallback xmlns="">
          <p:sp>
            <p:nvSpPr>
              <p:cNvPr id="4" name="Rectangle 3"/>
              <p:cNvSpPr>
                <a:spLocks noRot="1" noChangeAspect="1" noMove="1" noResize="1" noEditPoints="1" noAdjustHandles="1" noChangeArrowheads="1" noChangeShapeType="1" noTextEdit="1"/>
              </p:cNvSpPr>
              <p:nvPr/>
            </p:nvSpPr>
            <p:spPr>
              <a:xfrm>
                <a:off x="1036748" y="2722431"/>
                <a:ext cx="7489066" cy="3106235"/>
              </a:xfrm>
              <a:prstGeom prst="rect">
                <a:avLst/>
              </a:prstGeom>
              <a:blipFill rotWithShape="0">
                <a:blip r:embed="rId3"/>
                <a:stretch>
                  <a:fillRect l="-1221" t="-1375" b="-2161"/>
                </a:stretch>
              </a:blipFill>
            </p:spPr>
            <p:txBody>
              <a:bodyPr/>
              <a:lstStyle/>
              <a:p>
                <a:r>
                  <a:rPr lang="en-US">
                    <a:noFill/>
                  </a:rPr>
                  <a:t> </a:t>
                </a:r>
              </a:p>
            </p:txBody>
          </p:sp>
        </mc:Fallback>
      </mc:AlternateContent>
    </p:spTree>
    <p:extLst>
      <p:ext uri="{BB962C8B-B14F-4D97-AF65-F5344CB8AC3E}">
        <p14:creationId xmlns:p14="http://schemas.microsoft.com/office/powerpoint/2010/main" val="4602544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7272</TotalTime>
  <Words>710</Words>
  <Application>Microsoft Office PowerPoint</Application>
  <PresentationFormat>On-screen Show (4:3)</PresentationFormat>
  <Paragraphs>122</Paragraphs>
  <Slides>14</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Calibri</vt:lpstr>
      <vt:lpstr>Cambria Math</vt:lpstr>
      <vt:lpstr>Times New Roman</vt:lpstr>
      <vt:lpstr>Office Theme</vt:lpstr>
      <vt:lpstr>Drawing</vt:lpstr>
      <vt:lpstr>Lecture 18:  Linear momentum and energy.  Center of mass motion.</vt:lpstr>
      <vt:lpstr>Momentum and energy in multi-step problems</vt:lpstr>
      <vt:lpstr>Example: Ballistic pendulum</vt:lpstr>
      <vt:lpstr>Energy in collisions</vt:lpstr>
      <vt:lpstr>Elastic collisions</vt:lpstr>
      <vt:lpstr>Example: elastic head-on collision with stationary target</vt:lpstr>
      <vt:lpstr>Example continued</vt:lpstr>
      <vt:lpstr>Special cases</vt:lpstr>
      <vt:lpstr>General elastic collisions:  two-dimensional, off-center,  particles move away at angles </vt:lpstr>
      <vt:lpstr>Center of Mass: Definition</vt:lpstr>
      <vt:lpstr>Center of mass and momentum</vt:lpstr>
      <vt:lpstr>Center of mass and external forces</vt:lpstr>
      <vt:lpstr>Discussion question</vt:lpstr>
      <vt:lpstr>Another discussion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momentum and energy</dc:title>
  <dc:creator>Agnes</dc:creator>
  <cp:lastModifiedBy>Agnes Vojta</cp:lastModifiedBy>
  <cp:revision>150</cp:revision>
  <cp:lastPrinted>2014-10-08T21:43:55Z</cp:lastPrinted>
  <dcterms:created xsi:type="dcterms:W3CDTF">2014-04-11T05:21:24Z</dcterms:created>
  <dcterms:modified xsi:type="dcterms:W3CDTF">2025-07-16T16:10:06Z</dcterms:modified>
</cp:coreProperties>
</file>