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98" r:id="rId3"/>
    <p:sldId id="301" r:id="rId4"/>
    <p:sldId id="302" r:id="rId5"/>
    <p:sldId id="303" r:id="rId6"/>
    <p:sldId id="284" r:id="rId7"/>
    <p:sldId id="287" r:id="rId8"/>
    <p:sldId id="308" r:id="rId9"/>
    <p:sldId id="307" r:id="rId10"/>
    <p:sldId id="29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2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47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F8B69-9B2C-40B2-8F4A-12AD17161E5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D8C18-3B4C-4233-9185-855B67907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14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24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5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96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03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410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3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75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27B81-4AB5-7763-B77A-D3A88247B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F45A69-5B49-23C0-758E-EE1AAC1F37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C04805-9078-70AE-882A-DFCCF2C5BC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E1BD78-A8BC-D473-FA4A-A31429DBDE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84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AD8C18-3B4C-4233-9185-855B679076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906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3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3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1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1683-9090-4C2B-91B1-44D14D0C610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85611" y="862885"/>
            <a:ext cx="5186035" cy="1754326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Lecture 19: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Problem Solving Review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test 2</a:t>
            </a:r>
          </a:p>
        </p:txBody>
      </p:sp>
    </p:spTree>
    <p:extLst>
      <p:ext uri="{BB962C8B-B14F-4D97-AF65-F5344CB8AC3E}">
        <p14:creationId xmlns:p14="http://schemas.microsoft.com/office/powerpoint/2010/main" val="2523164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2BD5F8-2D06-D7D0-7551-776021CF7D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Problem 2 </a:t>
            </a:r>
            <a:r>
              <a:rPr lang="en-US" dirty="0" err="1"/>
              <a:t>ctd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74700" y="472436"/>
            <a:ext cx="7366000" cy="1330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5867400" algn="l"/>
              </a:tabLst>
            </a:pP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Derive an expression for the</a:t>
            </a:r>
            <a:r>
              <a:rPr lang="en-US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average force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exerted</a:t>
            </a:r>
            <a:r>
              <a:rPr lang="en-US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on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Thorin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Bilbo in unit vector notation, if the two are in contact for a time span 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Δt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18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Concepts Work and Energy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721218" y="1595645"/>
            <a:ext cx="7756222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indent="-342900"/>
            <a:r>
              <a:rPr lang="en-US" sz="2400" dirty="0">
                <a:latin typeface="+mn-lt"/>
              </a:rPr>
              <a:t>Definition and sign of work</a:t>
            </a:r>
          </a:p>
          <a:p>
            <a:pPr marL="342900" indent="-342900"/>
            <a:r>
              <a:rPr lang="en-US" sz="2400" dirty="0">
                <a:latin typeface="+mn-lt"/>
              </a:rPr>
              <a:t>Force perpendicular to path does zero work</a:t>
            </a:r>
          </a:p>
          <a:p>
            <a:pPr marL="342900" indent="-342900"/>
            <a:r>
              <a:rPr lang="en-US" sz="2400" dirty="0">
                <a:latin typeface="+mn-lt"/>
              </a:rPr>
              <a:t>Conservative force: work independent of path</a:t>
            </a:r>
          </a:p>
          <a:p>
            <a:pPr marL="342900" indent="-342900"/>
            <a:r>
              <a:rPr lang="en-US" sz="2400" dirty="0">
                <a:latin typeface="+mn-lt"/>
              </a:rPr>
              <a:t>Force component as negative derivative of potential energy</a:t>
            </a:r>
          </a:p>
          <a:p>
            <a:pPr marL="342900" indent="-342900"/>
            <a:r>
              <a:rPr lang="en-US" sz="2400" dirty="0">
                <a:latin typeface="+mn-lt"/>
              </a:rPr>
              <a:t>Potential energy diagrams</a:t>
            </a:r>
          </a:p>
          <a:p>
            <a:pPr marL="342900" indent="-342900"/>
            <a:r>
              <a:rPr lang="en-US" sz="2400" dirty="0">
                <a:latin typeface="+mn-lt"/>
              </a:rPr>
              <a:t>Energy problems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3595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Concepts Universal Gravitation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721218" y="1595645"/>
            <a:ext cx="775622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indent="-342900"/>
            <a:r>
              <a:rPr lang="en-US" sz="2400" dirty="0">
                <a:latin typeface="+mn-lt"/>
              </a:rPr>
              <a:t>Free fall acceleration</a:t>
            </a:r>
          </a:p>
          <a:p>
            <a:pPr marL="342900" indent="-342900"/>
            <a:r>
              <a:rPr lang="en-US" sz="2400" dirty="0">
                <a:latin typeface="+mn-lt"/>
              </a:rPr>
              <a:t>Satellite motion</a:t>
            </a:r>
          </a:p>
          <a:p>
            <a:pPr marL="342900" indent="-342900"/>
            <a:r>
              <a:rPr lang="en-US" sz="2400" dirty="0">
                <a:latin typeface="+mn-lt"/>
              </a:rPr>
              <a:t>Escape speed</a:t>
            </a:r>
          </a:p>
          <a:p>
            <a:pPr marL="342900" indent="-342900"/>
            <a:r>
              <a:rPr lang="en-US" sz="2400" dirty="0">
                <a:latin typeface="+mn-lt"/>
              </a:rPr>
              <a:t>Space travel</a:t>
            </a:r>
          </a:p>
          <a:p>
            <a:pPr marL="342900" indent="-342900"/>
            <a:endParaRPr lang="en-US" sz="2400" dirty="0">
              <a:latin typeface="+mn-lt"/>
            </a:endParaRPr>
          </a:p>
          <a:p>
            <a:pPr>
              <a:buNone/>
            </a:pPr>
            <a:endParaRPr lang="en-US" sz="240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8656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Concepts Momentum and Impulse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721218" y="1595645"/>
            <a:ext cx="7756222" cy="260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indent="-342900"/>
            <a:r>
              <a:rPr lang="en-US" sz="2400" dirty="0">
                <a:latin typeface="+mn-lt"/>
              </a:rPr>
              <a:t>Impulse = change in momentum vector</a:t>
            </a:r>
          </a:p>
          <a:p>
            <a:pPr marL="342900" indent="-342900"/>
            <a:r>
              <a:rPr lang="en-US" sz="2400" dirty="0">
                <a:latin typeface="+mn-lt"/>
              </a:rPr>
              <a:t>Inelastic, perfectly inelastic, elastic collisions</a:t>
            </a:r>
          </a:p>
          <a:p>
            <a:pPr marL="342900" indent="-342900"/>
            <a:r>
              <a:rPr lang="en-US" sz="2400" dirty="0">
                <a:latin typeface="+mn-lt"/>
              </a:rPr>
              <a:t>Center of mass motion under external forces</a:t>
            </a:r>
          </a:p>
          <a:p>
            <a:pPr marL="342900" indent="-342900"/>
            <a:r>
              <a:rPr lang="en-US" sz="2400" dirty="0">
                <a:latin typeface="+mn-lt"/>
              </a:rPr>
              <a:t>Problems for 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momentum conservation in collisions and explosions</a:t>
            </a:r>
          </a:p>
          <a:p>
            <a:pPr marL="342900" indent="-342900"/>
            <a:endParaRPr lang="en-US" sz="240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8840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Concepts Static Fluids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721218" y="1595645"/>
            <a:ext cx="7756222" cy="134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indent="-342900"/>
            <a:r>
              <a:rPr lang="en-US" sz="2400" dirty="0">
                <a:latin typeface="+mn-lt"/>
              </a:rPr>
              <a:t>Pressure increase with depth</a:t>
            </a:r>
          </a:p>
          <a:p>
            <a:pPr marL="342900" indent="-342900"/>
            <a:r>
              <a:rPr lang="en-US" sz="2400" dirty="0">
                <a:latin typeface="+mn-lt"/>
              </a:rPr>
              <a:t>Pascal’s principle</a:t>
            </a:r>
          </a:p>
          <a:p>
            <a:pPr marL="342900" indent="-342900"/>
            <a:r>
              <a:rPr lang="en-US" sz="2400" dirty="0">
                <a:latin typeface="+mn-lt"/>
              </a:rPr>
              <a:t>Buoyancy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9331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88650" y="497947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 1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16769" y="1316380"/>
            <a:ext cx="7480300" cy="3406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 block of mass </a:t>
            </a:r>
            <a:r>
              <a:rPr lang="en-US" sz="2000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0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is pushed against a spring with unknown spring constant, compressing it a distance </a:t>
            </a:r>
            <a:r>
              <a:rPr lang="en-US" sz="2000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. When the block is released from rest, it travels a distance </a:t>
            </a:r>
            <a:r>
              <a:rPr lang="en-US" sz="2000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on a frictionless horizontal surface and then up a 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rough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incline that has a coefficient of kinetic friction </a:t>
            </a:r>
            <a:r>
              <a:rPr lang="en-US" sz="20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µ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with the box.  The incline makes an angle </a:t>
            </a:r>
            <a:r>
              <a:rPr lang="el-GR" sz="2000" dirty="0">
                <a:solidFill>
                  <a:srgbClr val="FF0000"/>
                </a:solidFill>
                <a:ea typeface="Calibri" panose="020F0502020204030204" pitchFamily="34" charset="0"/>
                <a:cs typeface="WP Greek Century"/>
              </a:rPr>
              <a:t>θ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above the horizontal. When the block reaches height </a:t>
            </a:r>
            <a:r>
              <a:rPr lang="en-US" sz="2000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on the incline, its speed is </a:t>
            </a:r>
            <a:r>
              <a:rPr lang="en-US" sz="2000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 Derive an expression for the force constant </a:t>
            </a:r>
            <a:r>
              <a:rPr lang="en-US" sz="2000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of the spring in terms of system parameters.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3249" name="Picture 53248" descr="A block of mass M is pushed against a spring with unknown spring constant, compressing it a distance L. When the block is released from rest, it travels a distance d on a frictionless horizontal surface and then up a rough incline that has a coefficient of kinetic friction µ with the box.  The incline makes an angle θ above the horizontal. When the block reaches height H on the incline, its speed is V.&#10;">
            <a:extLst>
              <a:ext uri="{FF2B5EF4-FFF2-40B4-BE49-F238E27FC236}">
                <a16:creationId xmlns:a16="http://schemas.microsoft.com/office/drawing/2014/main" id="{3D5E31C9-0400-86E1-7AE0-2F6DEA00DD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1510" y="4664590"/>
            <a:ext cx="4774334" cy="207275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50713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 2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750" y="1668820"/>
            <a:ext cx="4572000" cy="44378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Planet A has mass 4</a:t>
            </a:r>
            <a:r>
              <a:rPr lang="en-US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and radius 2</a:t>
            </a:r>
            <a:r>
              <a:rPr lang="en-US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.  Planet B has mass 3</a:t>
            </a:r>
            <a:r>
              <a:rPr lang="en-US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and radius </a:t>
            </a:r>
            <a:r>
              <a:rPr lang="en-US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.  They are separated by center-to-center distance 8</a:t>
            </a:r>
            <a:r>
              <a:rPr lang="en-US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. A rock of mass m is placed halfway between their centers at point </a:t>
            </a:r>
            <a:r>
              <a:rPr lang="en-US" sz="2000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and released from rest.  (Ignore any motion of the planets</a:t>
            </a:r>
            <a:r>
              <a:rPr lang="en-US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Derive an expression for the </a:t>
            </a:r>
            <a:r>
              <a:rPr lang="en-US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magnitude and direction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of the acceleration of the rock at the moment it is released.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Planet A has mass 4M and radius 2R.  Planet B has mass 3M and radius R.  They are separated by center-to-center distance 8R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009" y="1879600"/>
            <a:ext cx="4291991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8603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8C9F1-3476-2A5A-FA2A-DEF8A5F3E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lanet A has mass 4M and radius 2R.  Planet B has mass 3M and radius R.  They are separated by center-to-center distance 8R. ">
            <a:extLst>
              <a:ext uri="{FF2B5EF4-FFF2-40B4-BE49-F238E27FC236}">
                <a16:creationId xmlns:a16="http://schemas.microsoft.com/office/drawing/2014/main" id="{256D9826-893C-6C5E-05FD-46961D39F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009" y="273050"/>
            <a:ext cx="4291991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1CC3EA-6CFE-1C59-D0BB-EE4E7680F3D0}"/>
              </a:ext>
            </a:extLst>
          </p:cNvPr>
          <p:cNvSpPr txBox="1"/>
          <p:nvPr/>
        </p:nvSpPr>
        <p:spPr>
          <a:xfrm>
            <a:off x="501650" y="890885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Derive an expression, in terms of relevant system parameters, for the speed with which the rock crashes into a planet.</a:t>
            </a:r>
          </a:p>
        </p:txBody>
      </p:sp>
    </p:spTree>
    <p:extLst>
      <p:ext uri="{BB962C8B-B14F-4D97-AF65-F5344CB8AC3E}">
        <p14:creationId xmlns:p14="http://schemas.microsoft.com/office/powerpoint/2010/main" val="1818294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 3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82600" y="1403264"/>
                <a:ext cx="8286750" cy="2301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Bilbo and </a:t>
                </a:r>
                <a:r>
                  <a:rPr kumimoji="0" lang="en-US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Thorin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slide on a frozen pond. The pond surface is frictionless and horizontal. Thorin with mass </a:t>
                </a:r>
                <a:r>
                  <a:rPr kumimoji="0" lang="en-US" sz="1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is originally moving 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eastwards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with speed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𝒗</m:t>
                    </m:r>
                    <m:r>
                      <a:rPr kumimoji="0" lang="en-US" sz="1800" b="1" i="1" u="none" strike="noStrike" kern="1200" cap="none" spc="0" normalizeH="0" baseline="-25000" noProof="0" dirty="0" err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𝑻𝒊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Bilbo with mass </a:t>
                </a:r>
                <a:r>
                  <a:rPr kumimoji="0" lang="en-US" sz="1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is originally sliding 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northward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They collide and after the collision Thorin is moving with speed</a:t>
                </a:r>
                <a:r>
                  <a:rPr kumimoji="0" lang="en-US" sz="18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𝒗</m:t>
                    </m:r>
                    <m:r>
                      <a:rPr kumimoji="0" lang="en-US" sz="1800" b="1" i="1" u="none" strike="noStrike" kern="1200" cap="none" spc="0" normalizeH="0" baseline="-25000" noProof="0" dirty="0" err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𝑻𝒇</m:t>
                    </m:r>
                    <m:r>
                      <a:rPr kumimoji="0" lang="en-US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at angle θ north of east (i.e. above the positive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-axis), while Bilbo is moving at angle φ south of east (i.e. below the positive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-axis).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Derive expressions for the speed of Bilbo before and after the collision, in terms of system parameters.</a:t>
                </a: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00" y="1403264"/>
                <a:ext cx="8286750" cy="2301656"/>
              </a:xfrm>
              <a:prstGeom prst="rect">
                <a:avLst/>
              </a:prstGeom>
              <a:blipFill rotWithShape="0">
                <a:blip r:embed="rId4"/>
                <a:stretch>
                  <a:fillRect l="-588" t="-529" r="-662" b="-2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Figure illustrates: Thorin with mass M is originally moving eastwards with speed 𝒗𝑻𝒊. Bilbo with mass m is originally sliding northward. They collide and after the collision Thorin is moving with speed 𝒗𝑻𝒇  at angle θ north of east (i.e. above the positive 𝑥-axis), while Bilbo is moving at angle φ south of east (i.e. below the positive 𝑥-axis)">
            <a:extLst>
              <a:ext uri="{FF2B5EF4-FFF2-40B4-BE49-F238E27FC236}">
                <a16:creationId xmlns:a16="http://schemas.microsoft.com/office/drawing/2014/main" id="{E06754E1-7C71-089D-58D7-6D6788FBE0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2284" y="3704920"/>
            <a:ext cx="6651312" cy="279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0487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8023</TotalTime>
  <Words>452</Words>
  <Application>Microsoft Office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Lecture 19:  Problem Solving Review For test 2</vt:lpstr>
      <vt:lpstr>Concepts Work and Energy </vt:lpstr>
      <vt:lpstr>Concepts Universal Gravitation</vt:lpstr>
      <vt:lpstr>Concepts Momentum and Impulse</vt:lpstr>
      <vt:lpstr>Concepts Static Fluids</vt:lpstr>
      <vt:lpstr>Example 1</vt:lpstr>
      <vt:lpstr>Example 2</vt:lpstr>
      <vt:lpstr>PowerPoint Presentation</vt:lpstr>
      <vt:lpstr>Example 3</vt:lpstr>
      <vt:lpstr>Problem 2 ctd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17</dc:title>
  <dc:creator>Agnes</dc:creator>
  <cp:lastModifiedBy>Vojta, Agnes</cp:lastModifiedBy>
  <cp:revision>121</cp:revision>
  <dcterms:created xsi:type="dcterms:W3CDTF">2014-04-11T05:21:24Z</dcterms:created>
  <dcterms:modified xsi:type="dcterms:W3CDTF">2025-10-26T17:19:22Z</dcterms:modified>
</cp:coreProperties>
</file>