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14.xml" ContentType="application/vnd.openxmlformats-officedocument.presentationml.notesSlide+xml"/>
  <Override PartName="/ppt/tags/tag15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9"/>
  </p:notesMasterIdLst>
  <p:handoutMasterIdLst>
    <p:handoutMasterId r:id="rId20"/>
  </p:handoutMasterIdLst>
  <p:sldIdLst>
    <p:sldId id="265" r:id="rId3"/>
    <p:sldId id="307" r:id="rId4"/>
    <p:sldId id="308" r:id="rId5"/>
    <p:sldId id="318" r:id="rId6"/>
    <p:sldId id="321" r:id="rId7"/>
    <p:sldId id="310" r:id="rId8"/>
    <p:sldId id="333" r:id="rId9"/>
    <p:sldId id="311" r:id="rId10"/>
    <p:sldId id="312" r:id="rId11"/>
    <p:sldId id="335" r:id="rId12"/>
    <p:sldId id="336" r:id="rId13"/>
    <p:sldId id="337" r:id="rId14"/>
    <p:sldId id="316" r:id="rId15"/>
    <p:sldId id="319" r:id="rId16"/>
    <p:sldId id="320" r:id="rId17"/>
    <p:sldId id="257" r:id="rId18"/>
  </p:sldIdLst>
  <p:sldSz cx="9144000" cy="6858000" type="screen4x3"/>
  <p:notesSz cx="9236075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2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4689" autoAdjust="0"/>
  </p:normalViewPr>
  <p:slideViewPr>
    <p:cSldViewPr snapToGrid="0">
      <p:cViewPr varScale="1">
        <p:scale>
          <a:sx n="70" d="100"/>
          <a:sy n="70" d="100"/>
        </p:scale>
        <p:origin x="378" y="48"/>
      </p:cViewPr>
      <p:guideLst/>
    </p:cSldViewPr>
  </p:slideViewPr>
  <p:outlineViewPr>
    <p:cViewPr>
      <p:scale>
        <a:sx n="33" d="100"/>
        <a:sy n="33" d="100"/>
      </p:scale>
      <p:origin x="0" y="-564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02299" cy="351737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1639" y="1"/>
            <a:ext cx="4002299" cy="351737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4F719DED-8EF6-4F0B-85A3-E7B7B9102ED1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02299" cy="351736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1639" y="6658664"/>
            <a:ext cx="4002299" cy="351736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A081FEFD-1371-4DE3-94E0-7FED50422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039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02299" cy="351737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1639" y="1"/>
            <a:ext cx="4002299" cy="351737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38FF8B69-9B2C-40B2-8F4A-12AD17161E55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41650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3608" y="3373754"/>
            <a:ext cx="7388860" cy="2760346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02299" cy="351736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1639" y="6658664"/>
            <a:ext cx="4002299" cy="351736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03AD8C18-3B4C-4233-9185-855B67907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3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6142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7444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2474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0325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5278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7128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3AD8C18-3B4C-4233-9185-855B6790769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4319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64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23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9221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4401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590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555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4300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D8C18-3B4C-4233-9185-855B6790769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77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5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5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55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41B62-D5E9-4841-A25E-CE170768408B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1BBC-B2BD-429C-8EF5-B93C9240C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288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41B62-D5E9-4841-A25E-CE170768408B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1BBC-B2BD-429C-8EF5-B93C9240C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95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41B62-D5E9-4841-A25E-CE170768408B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1BBC-B2BD-429C-8EF5-B93C9240C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12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41B62-D5E9-4841-A25E-CE170768408B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1BBC-B2BD-429C-8EF5-B93C9240C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70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41B62-D5E9-4841-A25E-CE170768408B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1BBC-B2BD-429C-8EF5-B93C9240C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579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41B62-D5E9-4841-A25E-CE170768408B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1BBC-B2BD-429C-8EF5-B93C9240C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17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41B62-D5E9-4841-A25E-CE170768408B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1BBC-B2BD-429C-8EF5-B93C9240C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7205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41B62-D5E9-4841-A25E-CE170768408B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1BBC-B2BD-429C-8EF5-B93C9240C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049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383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41B62-D5E9-4841-A25E-CE170768408B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1BBC-B2BD-429C-8EF5-B93C9240C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2915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41B62-D5E9-4841-A25E-CE170768408B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1BBC-B2BD-429C-8EF5-B93C9240C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091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41B62-D5E9-4841-A25E-CE170768408B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01BBC-B2BD-429C-8EF5-B93C9240C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96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7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31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8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3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77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011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12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A1683-9090-4C2B-91B1-44D14D0C6103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159DB-7E66-403E-8224-4BB8BBFB32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8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41B62-D5E9-4841-A25E-CE170768408B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01BBC-B2BD-429C-8EF5-B93C9240C4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367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5" Type="http://schemas.openxmlformats.org/officeDocument/2006/relationships/image" Target="../media/image13.png"/><Relationship Id="rId4" Type="http://schemas.openxmlformats.org/officeDocument/2006/relationships/image" Target="../media/image8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Relationship Id="rId4" Type="http://schemas.openxmlformats.org/officeDocument/2006/relationships/image" Target="../media/image13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Relationship Id="rId4" Type="http://schemas.openxmlformats.org/officeDocument/2006/relationships/image" Target="../media/image17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5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5" Type="http://schemas.openxmlformats.org/officeDocument/2006/relationships/image" Target="../media/image111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7.png"/><Relationship Id="rId5" Type="http://schemas.openxmlformats.org/officeDocument/2006/relationships/image" Target="../media/image40.png"/><Relationship Id="rId10" Type="http://schemas.openxmlformats.org/officeDocument/2006/relationships/image" Target="../media/image44.png"/><Relationship Id="rId4" Type="http://schemas.openxmlformats.org/officeDocument/2006/relationships/image" Target="../media/image39.png"/><Relationship Id="rId9" Type="http://schemas.openxmlformats.org/officeDocument/2006/relationships/image" Target="../media/image4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29" Type="http://schemas.openxmlformats.org/officeDocument/2006/relationships/image" Target="../media/image61.png"/><Relationship Id="rId1" Type="http://schemas.openxmlformats.org/officeDocument/2006/relationships/tags" Target="../tags/tag5.xml"/><Relationship Id="rId32" Type="http://schemas.openxmlformats.org/officeDocument/2006/relationships/image" Target="../media/image10.png"/><Relationship Id="rId5" Type="http://schemas.openxmlformats.org/officeDocument/2006/relationships/image" Target="../media/image30.png"/><Relationship Id="rId28" Type="http://schemas.openxmlformats.org/officeDocument/2006/relationships/image" Target="../media/image50.png"/><Relationship Id="rId31" Type="http://schemas.openxmlformats.org/officeDocument/2006/relationships/image" Target="../media/image9.png"/><Relationship Id="rId4" Type="http://schemas.openxmlformats.org/officeDocument/2006/relationships/image" Target="../media/image24.png"/><Relationship Id="rId30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image" Target="NULL"/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29" Type="http://schemas.openxmlformats.org/officeDocument/2006/relationships/image" Target="NULL"/><Relationship Id="rId1" Type="http://schemas.openxmlformats.org/officeDocument/2006/relationships/tags" Target="../tags/tag6.xml"/><Relationship Id="rId28" Type="http://schemas.openxmlformats.org/officeDocument/2006/relationships/image" Target="../media/image11.png"/><Relationship Id="rId27" Type="http://schemas.openxmlformats.org/officeDocument/2006/relationships/image" Target="NUL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6" Type="http://schemas.openxmlformats.org/officeDocument/2006/relationships/image" Target="../media/image100.png"/><Relationship Id="rId5" Type="http://schemas.openxmlformats.org/officeDocument/2006/relationships/image" Target="../media/image90.png"/><Relationship Id="rId4" Type="http://schemas.openxmlformats.org/officeDocument/2006/relationships/image" Target="../media/image5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6" Type="http://schemas.openxmlformats.org/officeDocument/2006/relationships/image" Target="../media/image12.png"/><Relationship Id="rId5" Type="http://schemas.openxmlformats.org/officeDocument/2006/relationships/image" Target="../media/image60.png"/><Relationship Id="rId4" Type="http://schemas.openxmlformats.org/officeDocument/2006/relationships/image" Target="../media/image1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785610" y="862885"/>
            <a:ext cx="7934319" cy="1200329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Lecture 20: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Rotational kinematics and energetics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46104"/>
            <a:ext cx="8534400" cy="4080456"/>
          </a:xfrm>
        </p:spPr>
        <p:txBody>
          <a:bodyPr>
            <a:normAutofit lnSpcReduction="10000"/>
          </a:bodyPr>
          <a:lstStyle/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Angular quantities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Rolling without slipping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Rotational kinetic energy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Moment of inertia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Energy problems</a:t>
            </a:r>
          </a:p>
          <a:p>
            <a:pPr marL="341313" indent="-341313">
              <a:lnSpc>
                <a:spcPct val="200000"/>
              </a:lnSpc>
              <a:buClr>
                <a:srgbClr val="D33325"/>
              </a:buClr>
              <a:buFontTx/>
              <a:buChar char="•"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164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Properties of the moment of inertia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124254" y="1834923"/>
                <a:ext cx="7343885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</a:rPr>
                  <a:t>1. Moment of inertia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400" dirty="0">
                    <a:solidFill>
                      <a:prstClr val="black"/>
                    </a:solidFill>
                  </a:rPr>
                  <a:t> depends upon the axis of rotation. Different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400" i="1" dirty="0">
                    <a:solidFill>
                      <a:prstClr val="black"/>
                    </a:solidFill>
                  </a:rPr>
                  <a:t> </a:t>
                </a:r>
                <a:r>
                  <a:rPr lang="en-US" sz="2400" dirty="0">
                    <a:solidFill>
                      <a:prstClr val="black"/>
                    </a:solidFill>
                  </a:rPr>
                  <a:t>for different axes of same object: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254" y="1834923"/>
                <a:ext cx="7343885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1245" t="-5147" b="-169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Picture 10" descr="A figure of a cylindrical rod of radius R and length L. The cylinder axis is shown in red, the axis perpendicular to it in blue. The different moments of inertia are shown.">
            <a:extLst>
              <a:ext uri="{FF2B5EF4-FFF2-40B4-BE49-F238E27FC236}">
                <a16:creationId xmlns:a16="http://schemas.microsoft.com/office/drawing/2014/main" id="{B7CC2749-44C4-B2C2-8A4F-1F8144166C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0882" y="2795976"/>
            <a:ext cx="6962235" cy="279221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23185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Properties of the moment of inertia: 2.</a:t>
            </a:r>
          </a:p>
        </p:txBody>
      </p:sp>
      <p:sp>
        <p:nvSpPr>
          <p:cNvPr id="2" name="Rectangle 1"/>
          <p:cNvSpPr/>
          <p:nvPr/>
        </p:nvSpPr>
        <p:spPr>
          <a:xfrm>
            <a:off x="914400" y="1834923"/>
            <a:ext cx="77530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2. The more mass is farther from the axis of rotation, the greater the moment of inertia.</a:t>
            </a:r>
          </a:p>
          <a:p>
            <a:r>
              <a:rPr lang="en-US" sz="2400" dirty="0">
                <a:solidFill>
                  <a:prstClr val="black"/>
                </a:solidFill>
              </a:rPr>
              <a:t>  </a:t>
            </a:r>
          </a:p>
          <a:p>
            <a:r>
              <a:rPr lang="en-US" sz="2400" dirty="0">
                <a:solidFill>
                  <a:prstClr val="black"/>
                </a:solidFill>
              </a:rPr>
              <a:t>Example:	</a:t>
            </a:r>
          </a:p>
          <a:p>
            <a:r>
              <a:rPr lang="en-US" sz="2400" dirty="0">
                <a:solidFill>
                  <a:prstClr val="black"/>
                </a:solidFill>
              </a:rPr>
              <a:t>Hoop and solid disk of the same radius R and mass M.</a:t>
            </a:r>
          </a:p>
        </p:txBody>
      </p:sp>
      <p:pic>
        <p:nvPicPr>
          <p:cNvPr id="18" name="Picture 17" descr="Figure illustrates difference in moment of inertia between a hoop and a disk of same mass and radius.,&#10;">
            <a:extLst>
              <a:ext uri="{FF2B5EF4-FFF2-40B4-BE49-F238E27FC236}">
                <a16:creationId xmlns:a16="http://schemas.microsoft.com/office/drawing/2014/main" id="{B7A890E0-C2FF-2B75-5AB4-E2C5456BC0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194" y="4017538"/>
            <a:ext cx="8059611" cy="220084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91001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Properties of the moment of inertia: 3.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124254" y="1834923"/>
                <a:ext cx="7343885" cy="304698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solidFill>
                      <a:prstClr val="black"/>
                    </a:solidFill>
                  </a:rPr>
                  <a:t>3. It does not matter where mass is along the rotation axis, only radial distance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400" b="1" i="1" baseline="-25000" dirty="0" err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2400" dirty="0">
                    <a:solidFill>
                      <a:prstClr val="black"/>
                    </a:solidFill>
                  </a:rPr>
                  <a:t> from the axis counts.</a:t>
                </a:r>
              </a:p>
              <a:p>
                <a:endParaRPr lang="en-US" sz="2400" dirty="0">
                  <a:solidFill>
                    <a:prstClr val="black"/>
                  </a:solidFill>
                </a:endParaRPr>
              </a:p>
              <a:p>
                <a:r>
                  <a:rPr lang="en-US" sz="2400" dirty="0">
                    <a:solidFill>
                      <a:prstClr val="black"/>
                    </a:solidFill>
                  </a:rPr>
                  <a:t>Example:</a:t>
                </a:r>
              </a:p>
              <a:p>
                <a:endParaRPr lang="en-US" sz="2400" dirty="0">
                  <a:solidFill>
                    <a:prstClr val="black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400" dirty="0">
                    <a:solidFill>
                      <a:prstClr val="black"/>
                    </a:solidFill>
                  </a:rPr>
                  <a:t> for cylinder of mass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>
                    <a:solidFill>
                      <a:prstClr val="black"/>
                    </a:solidFill>
                  </a:rPr>
                  <a:t> and radius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400" dirty="0">
                    <a:solidFill>
                      <a:prstClr val="black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=½</m:t>
                    </m:r>
                    <m:r>
                      <a:rPr lang="en-US" sz="24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𝑀𝑅</m:t>
                    </m:r>
                    <m:r>
                      <a:rPr lang="en-US" sz="2400" i="1" baseline="300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400" dirty="0">
                  <a:solidFill>
                    <a:prstClr val="black"/>
                  </a:solidFill>
                </a:endParaRPr>
              </a:p>
              <a:p>
                <a:r>
                  <a:rPr lang="en-US" sz="2400" dirty="0">
                    <a:solidFill>
                      <a:prstClr val="black"/>
                    </a:solidFill>
                  </a:rPr>
                  <a:t>same for long cylinders and short disks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254" y="1834923"/>
                <a:ext cx="7343885" cy="3046988"/>
              </a:xfrm>
              <a:prstGeom prst="rect">
                <a:avLst/>
              </a:prstGeom>
              <a:blipFill rotWithShape="0">
                <a:blip r:embed="rId4"/>
                <a:stretch>
                  <a:fillRect l="-1245" t="-1400" b="-3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96448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Parallel axis theorem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2639422" y="1373411"/>
                <a:ext cx="2945470" cy="502253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chemeClr val="accent2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𝑐𝑚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||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𝑀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9422" y="1373411"/>
                <a:ext cx="2945470" cy="502253"/>
              </a:xfrm>
              <a:prstGeom prst="rect">
                <a:avLst/>
              </a:prstGeom>
              <a:blipFill>
                <a:blip r:embed="rId4"/>
                <a:stretch>
                  <a:fillRect b="-9412"/>
                </a:stretch>
              </a:blipFill>
              <a:ln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9C40A334-4AE3-8DF6-6E00-2DEE61E7BE77}"/>
              </a:ext>
            </a:extLst>
          </p:cNvPr>
          <p:cNvSpPr txBox="1"/>
          <p:nvPr/>
        </p:nvSpPr>
        <p:spPr>
          <a:xfrm>
            <a:off x="925579" y="2125966"/>
            <a:ext cx="7080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d</a:t>
            </a:r>
            <a:r>
              <a:rPr lang="en-US" sz="2400" dirty="0"/>
              <a:t> is the distance between axis and center of mass.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5579" y="3089097"/>
            <a:ext cx="1468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Example:</a:t>
            </a:r>
          </a:p>
        </p:txBody>
      </p:sp>
      <p:pic>
        <p:nvPicPr>
          <p:cNvPr id="21" name="Picture 20" descr="A rod of length L and radius R. A red line perpendicular to the rod is at the right end of the rod. A blue line parallel to it is going through the center of mass which is labeled with a blue dot..">
            <a:extLst>
              <a:ext uri="{FF2B5EF4-FFF2-40B4-BE49-F238E27FC236}">
                <a16:creationId xmlns:a16="http://schemas.microsoft.com/office/drawing/2014/main" id="{7831922E-9866-C64F-6978-31F60803E4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9422" y="2538493"/>
            <a:ext cx="5011346" cy="324945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3375" name="TextBox 53374"/>
              <p:cNvSpPr txBox="1"/>
              <p:nvPr/>
            </p:nvSpPr>
            <p:spPr>
              <a:xfrm>
                <a:off x="1073697" y="5528346"/>
                <a:ext cx="6784550" cy="12721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𝑀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𝑀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𝑀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𝑀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i="1">
                          <a:latin typeface="Cambria Math" panose="02040503050406030204" pitchFamily="18" charset="0"/>
                        </a:rPr>
                        <m:t>𝑀</m:t>
                      </m:r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  <a:p>
                <a:pPr/>
                <a:endParaRPr lang="en-US" sz="2400" dirty="0"/>
              </a:p>
            </p:txBody>
          </p:sp>
        </mc:Choice>
        <mc:Fallback>
          <p:sp>
            <p:nvSpPr>
              <p:cNvPr id="53375" name="TextBox 533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3697" y="5528346"/>
                <a:ext cx="6784550" cy="12721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761846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37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Rotation and translation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744467" y="1966494"/>
                <a:ext cx="5388976" cy="471347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𝑡𝑟𝑎𝑛𝑠</m:t>
                          </m:r>
                        </m:sub>
                      </m:sSub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sz="2400" i="1" baseline="-25000" dirty="0" err="1">
                          <a:latin typeface="Cambria Math" panose="02040503050406030204" pitchFamily="18" charset="0"/>
                        </a:rPr>
                        <m:t>𝑟𝑜𝑡</m:t>
                      </m:r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	=</m:t>
                      </m:r>
                      <m:r>
                        <a:rPr lang="en-US" sz="2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½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sSubSup>
                        <m:sSubSup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𝐶𝑀</m:t>
                          </m:r>
                        </m:sub>
                        <m:sup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	½ </m:t>
                      </m:r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400" i="1" baseline="-25000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400" i="1" dirty="0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el-GR" sz="2400" i="1" baseline="30000" dirty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4467" y="1966494"/>
                <a:ext cx="5388976" cy="471347"/>
              </a:xfrm>
              <a:prstGeom prst="rect">
                <a:avLst/>
              </a:prstGeom>
              <a:blipFill rotWithShape="0">
                <a:blip r:embed="rId3"/>
                <a:stretch>
                  <a:fillRect b="-6329"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098042" y="3420808"/>
            <a:ext cx="595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with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438955" y="3241500"/>
                <a:ext cx="1427891" cy="54864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 lIns="0" tIns="0" rIns="0" bIns="0" rtlCol="0" anchor="ctr" anchorCtr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𝐶𝑀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𝜔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8955" y="3241500"/>
                <a:ext cx="1427891" cy="548640"/>
              </a:xfrm>
              <a:prstGeom prst="rect">
                <a:avLst/>
              </a:prstGeom>
              <a:blipFill rotWithShape="0">
                <a:blip r:embed="rId4"/>
                <a:stretch>
                  <a:fillRect l="-1695" r="-3390"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833810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Hoop-disk-race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06221" y="1742133"/>
            <a:ext cx="4557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Demo: Race of hoop and disk down incline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994601" y="2293143"/>
                <a:ext cx="7310061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Example: An object of mass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r>
                  <a:rPr lang="en-US" sz="2400" dirty="0"/>
                  <a:t>, radius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400" dirty="0"/>
                  <a:t> and moment of inertia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400" dirty="0"/>
                  <a:t> is released from rest and is rolling down incline that makes an angle </a:t>
                </a:r>
                <a:r>
                  <a:rPr lang="el-GR" sz="2400" dirty="0"/>
                  <a:t>θ</a:t>
                </a:r>
                <a:r>
                  <a:rPr lang="en-US" sz="2400" dirty="0"/>
                  <a:t> with the horizontal. What is the speed  when the object has descended a vertical distance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sz="2400" dirty="0"/>
                  <a:t>?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601" y="2293143"/>
                <a:ext cx="7310061" cy="1938992"/>
              </a:xfrm>
              <a:prstGeom prst="rect">
                <a:avLst/>
              </a:prstGeom>
              <a:blipFill>
                <a:blip r:embed="rId4"/>
                <a:stretch>
                  <a:fillRect l="-1251" t="-2201" b="-6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 descr="A blue circular object on a grey ramp.">
            <a:extLst>
              <a:ext uri="{FF2B5EF4-FFF2-40B4-BE49-F238E27FC236}">
                <a16:creationId xmlns:a16="http://schemas.microsoft.com/office/drawing/2014/main" id="{EAEB4018-2DE9-935F-115E-B96334076C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1411665" y="4413813"/>
            <a:ext cx="5310076" cy="180457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41231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Example with coupled objects</a:t>
            </a:r>
          </a:p>
        </p:txBody>
      </p:sp>
      <p:pic>
        <p:nvPicPr>
          <p:cNvPr id="15" name="Picture 14" descr="A small disk of radius 𝑟 is glued onto a large disk of radius 𝑅 that is mounted on a fixed axle through its center.  A string is wrapped around the edge of the small disk, and a box of mass 𝑚 is tied to the end of the string. ">
            <a:extLst>
              <a:ext uri="{FF2B5EF4-FFF2-40B4-BE49-F238E27FC236}">
                <a16:creationId xmlns:a16="http://schemas.microsoft.com/office/drawing/2014/main" id="{C36D1B44-4588-E759-CDE6-8E1705041D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4596" y="1652034"/>
            <a:ext cx="2182557" cy="378594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 descr="A small disk of radius 𝑟 is glued onto a large disk of radius 𝑅 that is mounted on a fixed axle through its center.  A string is wrapped around the edge of the small disk, and a box of mass 𝑚 hangs from the end of the string"/>
              <p:cNvSpPr txBox="1"/>
              <p:nvPr/>
            </p:nvSpPr>
            <p:spPr>
              <a:xfrm>
                <a:off x="4134970" y="1550333"/>
                <a:ext cx="4789991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A small disk of radius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𝑟</m:t>
                    </m:r>
                    <m:r>
                      <a:rPr kumimoji="0" lang="en-US" sz="2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is glued onto a large disk of radius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𝑅</m:t>
                    </m:r>
                  </m:oMath>
                </a14:m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that is mounted on a fixed axle through its center. The combined moment of inertia of the disks is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𝐼</m:t>
                    </m:r>
                  </m:oMath>
                </a14:m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. A string is wrapped around the edge of the small disk, and a box of mass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𝑚</m:t>
                    </m:r>
                  </m:oMath>
                </a14:m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is tied to the end of the string. The string does not slip on the disk. The box is released from rest.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Find the speed of the box after it has descended a distance d.</a:t>
                </a:r>
              </a:p>
            </p:txBody>
          </p:sp>
        </mc:Choice>
        <mc:Fallback>
          <p:sp>
            <p:nvSpPr>
              <p:cNvPr id="2" name="TextBox 1" descr="A small disk of radius 𝑟 is glued onto a large disk of radius 𝑅 that is mounted on a fixed axle through its center.  A string is wrapped around the edge of the small disk, and a box of mass 𝑚 hangs from the end of the string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4970" y="1550333"/>
                <a:ext cx="4789991" cy="4524315"/>
              </a:xfrm>
              <a:prstGeom prst="rect">
                <a:avLst/>
              </a:prstGeom>
              <a:blipFill>
                <a:blip r:embed="rId5"/>
                <a:stretch>
                  <a:fillRect l="-1908" t="-1078" r="-2036" b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098886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Angle measurement in radians</a:t>
            </a:r>
          </a:p>
        </p:txBody>
      </p:sp>
      <p:pic>
        <p:nvPicPr>
          <p:cNvPr id="2" name="Picture 1" descr="an x-y diagram with a blue arc labeled s, subtending an angle theta at radius r">
            <a:extLst>
              <a:ext uri="{FF2B5EF4-FFF2-40B4-BE49-F238E27FC236}">
                <a16:creationId xmlns:a16="http://schemas.microsoft.com/office/drawing/2014/main" id="{F6A99871-A71F-40E4-8DA2-172E2AA085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9881" y="1732924"/>
            <a:ext cx="2566638" cy="210330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762679" y="2016815"/>
                <a:ext cx="5156033" cy="2308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sz="2400" i="1" dirty="0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l-GR" sz="2400" dirty="0"/>
                  <a:t>(</a:t>
                </a:r>
                <a:r>
                  <a:rPr lang="en-US" sz="2400" dirty="0"/>
                  <a:t>in radians) </a:t>
                </a:r>
                <a:r>
                  <a:rPr lang="en-US" sz="2400" b="1" dirty="0"/>
                  <a:t>=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  <a:p>
                <a:r>
                  <a:rPr lang="en-US" sz="2400" dirty="0"/>
                  <a:t> </a:t>
                </a:r>
              </a:p>
              <a:p>
                <a:r>
                  <a:rPr lang="en-US" sz="2400" i="1" dirty="0"/>
                  <a:t>s</a:t>
                </a:r>
                <a:r>
                  <a:rPr lang="en-US" sz="2400" dirty="0"/>
                  <a:t> is an arc of a circle of radius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endParaRPr lang="en-US" sz="2400" dirty="0"/>
              </a:p>
              <a:p>
                <a:endParaRPr lang="en-US" sz="2400" dirty="0"/>
              </a:p>
              <a:p>
                <a:r>
                  <a:rPr lang="en-US" sz="2400" dirty="0"/>
                  <a:t>Complete circle: </a:t>
                </a:r>
              </a:p>
              <a:p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1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2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𝜋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r>
                      <a:rPr lang="el-GR" sz="2400" i="1" dirty="0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/>
                  <a:t>=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l-GR" sz="2400" i="1" dirty="0" smtClean="0"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2679" y="2016815"/>
                <a:ext cx="5156033" cy="2308324"/>
              </a:xfrm>
              <a:prstGeom prst="rect">
                <a:avLst/>
              </a:prstGeom>
              <a:blipFill rotWithShape="0">
                <a:blip r:embed="rId5"/>
                <a:stretch>
                  <a:fillRect l="-1773" t="-1847" b="-52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922401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Angular Kinematic Vectors</a:t>
            </a:r>
          </a:p>
        </p:txBody>
      </p:sp>
      <p:pic>
        <p:nvPicPr>
          <p:cNvPr id="20" name="Picture 19" descr="An x-y-z coordinate system. shows a green line making an angle theta 1 with the positive x-axis and a blue line making a large angle theta 2 with the x-axis. A counter-clockwise curved arrow is laveled fingers. &#10;A red vector points along the z-aaxis out of the page and is labeled omega, thumb.">
            <a:extLst>
              <a:ext uri="{FF2B5EF4-FFF2-40B4-BE49-F238E27FC236}">
                <a16:creationId xmlns:a16="http://schemas.microsoft.com/office/drawing/2014/main" id="{ACEE36F3-1A95-4D06-3C8E-8AC1615C78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387" y="1681895"/>
            <a:ext cx="3151905" cy="337138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3798053" y="1632467"/>
                <a:ext cx="4572000" cy="485620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400" dirty="0"/>
                  <a:t>Position: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0" dirty="0" smtClean="0">
                        <a:latin typeface="Cambria Math" panose="02040503050406030204" pitchFamily="18" charset="0"/>
                      </a:rPr>
                      <m:t>θ</m:t>
                    </m:r>
                  </m:oMath>
                </a14:m>
                <a:endParaRPr lang="en-US" sz="2400" dirty="0"/>
              </a:p>
              <a:p>
                <a:endParaRPr lang="en-US" sz="2400" dirty="0"/>
              </a:p>
              <a:p>
                <a:r>
                  <a:rPr lang="en-US" sz="2400" dirty="0"/>
                  <a:t>Angular displacement: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400" i="0" dirty="0" smtClean="0">
                          <a:latin typeface="Cambria Math" panose="02040503050406030204" pitchFamily="18" charset="0"/>
                        </a:rPr>
                        <m:t>Δ</m:t>
                      </m:r>
                      <m:r>
                        <m:rPr>
                          <m:sty m:val="p"/>
                        </m:rPr>
                        <a:rPr lang="en-US" sz="2400" i="0" dirty="0" smtClean="0"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lang="en-US" sz="2400" i="1" dirty="0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0" dirty="0" smtClean="0">
                              <a:latin typeface="Cambria Math" panose="02040503050406030204" pitchFamily="18" charset="0"/>
                            </a:rPr>
                            <m:t>θ</m:t>
                          </m:r>
                        </m:e>
                        <m:sub>
                          <m:r>
                            <a:rPr lang="en-US" sz="2400" b="0" i="0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400" b="0" i="0" dirty="0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0" dirty="0">
                              <a:latin typeface="Cambria Math" panose="02040503050406030204" pitchFamily="18" charset="0"/>
                            </a:rPr>
                            <m:t>θ</m:t>
                          </m:r>
                        </m:e>
                        <m:sub>
                          <m:r>
                            <a:rPr lang="en-US" sz="2400" b="0" i="0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  <a:p>
                <a:r>
                  <a:rPr lang="en-US" sz="2400" dirty="0"/>
                  <a:t>Angular velocity: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latin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m:rPr>
                              <m:sty m:val="p"/>
                            </m:rPr>
                            <a:rPr lang="el-GR" sz="2400" b="0" i="1" smtClean="0">
                              <a:latin typeface="Cambria Math" panose="02040503050406030204" pitchFamily="18" charset="0"/>
                            </a:rPr>
                            <m:t>θ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r>
                  <a:rPr lang="en-US" sz="2400" dirty="0"/>
                  <a:t> </a:t>
                </a:r>
              </a:p>
              <a:p>
                <a:r>
                  <a:rPr lang="en-US" sz="2400" dirty="0"/>
                  <a:t>Angular velocity vector</a:t>
                </a:r>
                <a:r>
                  <a:rPr lang="en-US" sz="2400" b="1" dirty="0">
                    <a:solidFill>
                      <a:srgbClr val="7F007F"/>
                    </a:solidFill>
                  </a:rPr>
                  <a:t> </a:t>
                </a:r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perpendicular </a:t>
                </a:r>
                <a:r>
                  <a:rPr lang="en-US" sz="2400" dirty="0"/>
                  <a:t>to the plane of rotation (right hand thumb rule)</a:t>
                </a:r>
              </a:p>
              <a:p>
                <a:r>
                  <a:rPr lang="en-US" sz="2400" dirty="0">
                    <a:solidFill>
                      <a:srgbClr val="FF0000"/>
                    </a:solidFill>
                  </a:rPr>
                  <a:t>		</a:t>
                </a:r>
                <a:endParaRPr lang="en-US" sz="24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8053" y="1632467"/>
                <a:ext cx="4572000" cy="4856201"/>
              </a:xfrm>
              <a:prstGeom prst="rect">
                <a:avLst/>
              </a:prstGeom>
              <a:blipFill>
                <a:blip r:embed="rId5"/>
                <a:stretch>
                  <a:fillRect l="-2000" t="-8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271202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Angular acceleration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92075" y="1428391"/>
                <a:ext cx="1537279" cy="7935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α</m:t>
                          </m:r>
                        </m:e>
                        <m:sub>
                          <m:r>
                            <a:rPr lang="en-US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l-GR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ω</m:t>
                              </m:r>
                            </m:e>
                            <m:sub>
                              <m:r>
                                <a:rPr lang="en-US" sz="240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2075" y="1428391"/>
                <a:ext cx="1537279" cy="79355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 descr="An x-y-z coordinate system. Red vector omega and blue vector alpha are both in the positive z-direction out of the page. A red and a blue curved arrow are both counter-clockwise. The label says rotation speeding up.">
            <a:extLst>
              <a:ext uri="{FF2B5EF4-FFF2-40B4-BE49-F238E27FC236}">
                <a16:creationId xmlns:a16="http://schemas.microsoft.com/office/drawing/2014/main" id="{FC032C47-EE1B-2D37-A74D-F2534884D9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8203" y="2867824"/>
            <a:ext cx="2639797" cy="3121423"/>
          </a:xfrm>
          <a:prstGeom prst="rect">
            <a:avLst/>
          </a:prstGeom>
        </p:spPr>
      </p:pic>
      <p:pic>
        <p:nvPicPr>
          <p:cNvPr id="18" name="Picture 17" descr="An x-y-z coordinate system. Red vector omega is in the positive z-direction, blue vector alpha is in the negative z-direction. A red curved arrow is counter-clockwise,; a blue curved arrow is clockwise. The label says Rotation slowing down.">
            <a:extLst>
              <a:ext uri="{FF2B5EF4-FFF2-40B4-BE49-F238E27FC236}">
                <a16:creationId xmlns:a16="http://schemas.microsoft.com/office/drawing/2014/main" id="{40DFA377-0982-69CA-32CC-B310F397658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8971" y="2733701"/>
            <a:ext cx="2883658" cy="325554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04256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Angular kinematics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7520" y="1601450"/>
            <a:ext cx="4841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For constant angular acceleration:</a:t>
            </a:r>
            <a:endParaRPr lang="en-US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834205" y="2390973"/>
                <a:ext cx="3398174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4205" y="2390973"/>
                <a:ext cx="3398174" cy="78380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788907" y="3419341"/>
                <a:ext cx="2389308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</m:e>
                        <m:sub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sz="2400" i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907" y="3419341"/>
                <a:ext cx="2389308" cy="64633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871380" y="4531003"/>
                <a:ext cx="382367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</m:e>
                        <m:sup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+2 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d>
                        <m:dPr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1380" y="4531003"/>
                <a:ext cx="3823675" cy="64633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827522" y="2615925"/>
                <a:ext cx="2550057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+½</m:t>
                      </m:r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sSup>
                        <m:sSupPr>
                          <m:ctrlP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US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7522" y="2615925"/>
                <a:ext cx="2550057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827522" y="3272018"/>
                <a:ext cx="172348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en-US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7522" y="3272018"/>
                <a:ext cx="1723485" cy="369332"/>
              </a:xfrm>
              <a:prstGeom prst="rect">
                <a:avLst/>
              </a:prstGeom>
              <a:blipFill rotWithShape="0">
                <a:blip r:embed="rId8"/>
                <a:stretch>
                  <a:fillRect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5827522" y="4479385"/>
                <a:ext cx="2602636" cy="3747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7522" y="4479385"/>
                <a:ext cx="2602636" cy="374783"/>
              </a:xfrm>
              <a:prstGeom prst="rect">
                <a:avLst/>
              </a:prstGeom>
              <a:blipFill rotWithShape="0">
                <a:blip r:embed="rId9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075926" y="2080034"/>
                <a:ext cx="24397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solidFill>
                      <a:prstClr val="black"/>
                    </a:solidFill>
                  </a:rPr>
                  <a:t>Compare constant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prstClr val="black"/>
                    </a:solidFill>
                  </a:rPr>
                  <a:t>: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5926" y="2080034"/>
                <a:ext cx="2439707" cy="369332"/>
              </a:xfrm>
              <a:prstGeom prst="rect">
                <a:avLst/>
              </a:prstGeom>
              <a:blipFill rotWithShape="0">
                <a:blip r:embed="rId10"/>
                <a:stretch>
                  <a:fillRect l="-2250" t="-8197" r="-1250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774354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785611" y="639615"/>
            <a:ext cx="7959144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Relationship between angular and linear motion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785611" y="4686534"/>
                <a:ext cx="2876985" cy="723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𝑟𝑎𝑑</m:t>
                          </m:r>
                        </m:sub>
                      </m:sSub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𝑣</m:t>
                          </m:r>
                          <m:r>
                            <a:rPr lang="en-US" sz="2400" i="1" baseline="30000" dirty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 =	</m:t>
                      </m:r>
                      <m:r>
                        <a:rPr lang="el-GR" sz="2400" i="1" dirty="0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el-GR" sz="2400" i="1" baseline="30000" dirty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l-GR" sz="2400" i="1" baseline="-25000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611" y="4686534"/>
                <a:ext cx="2876985" cy="72308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680216" y="5622184"/>
                <a:ext cx="7491424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Angular speed </a:t>
                </a:r>
                <a14:m>
                  <m:oMath xmlns:m="http://schemas.openxmlformats.org/officeDocument/2006/math">
                    <m:r>
                      <a:rPr lang="el-GR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 is the same for all points of a rigid rotating body!</a:t>
                </a:r>
                <a:endParaRPr lang="el-GR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216" y="5622184"/>
                <a:ext cx="7491424" cy="830997"/>
              </a:xfrm>
              <a:prstGeom prst="rect">
                <a:avLst/>
              </a:prstGeom>
              <a:blipFill rotWithShape="0">
                <a:blip r:embed="rId5"/>
                <a:stretch>
                  <a:fillRect l="-1303" t="-5109" b="-16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85611" y="1801478"/>
                <a:ext cx="3294172" cy="7012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𝑑𝑠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𝑟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611" y="1801478"/>
                <a:ext cx="3294172" cy="701218"/>
              </a:xfrm>
              <a:prstGeom prst="rect">
                <a:avLst/>
              </a:prstGeom>
              <a:blipFill rotWithShape="0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678616" y="1379487"/>
            <a:ext cx="56156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linear velocity tangent to circular path: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224103" y="2958184"/>
                <a:ext cx="1036309" cy="369332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𝜔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4103" y="2958184"/>
                <a:ext cx="1036309" cy="369332"/>
              </a:xfrm>
              <a:prstGeom prst="rect">
                <a:avLst/>
              </a:prstGeom>
              <a:blipFill rotWithShape="0">
                <a:blip r:embed="rId29"/>
                <a:stretch>
                  <a:fillRect l="-2326" r="-1163" b="-1587"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6858359" y="4844841"/>
                <a:ext cx="2293968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 distance of particle </a:t>
                </a:r>
              </a:p>
              <a:p>
                <a:r>
                  <a:rPr lang="en-US" dirty="0"/>
                  <a:t>from rotational axis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359" y="4844841"/>
                <a:ext cx="2293968" cy="646331"/>
              </a:xfrm>
              <a:prstGeom prst="rect">
                <a:avLst/>
              </a:prstGeom>
              <a:blipFill rotWithShape="0">
                <a:blip r:embed="rId30"/>
                <a:stretch>
                  <a:fillRect l="-2128" t="-5660" r="-3989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2129012" y="3778998"/>
                <a:ext cx="1573188" cy="46166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𝑡𝑎𝑛</m:t>
                          </m:r>
                        </m:sub>
                      </m:sSub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400" i="1" dirty="0">
                          <a:latin typeface="Cambria Math" panose="02040503050406030204" pitchFamily="18" charset="0"/>
                        </a:rPr>
                        <m:t>α</m:t>
                      </m:r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9012" y="3778998"/>
                <a:ext cx="1573188" cy="461665"/>
              </a:xfrm>
              <a:prstGeom prst="rect">
                <a:avLst/>
              </a:prstGeom>
              <a:blipFill rotWithShape="0">
                <a:blip r:embed="rId31"/>
                <a:stretch>
                  <a:fillRect b="-1282"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 descr="A circle of radius r with blue vector v and red vector a tan  directed tangetially to the left, a vector a rad directed towards the center. A counterclockwise curved arrow labeled omega. A z-axis directed out of the page,">
            <a:extLst>
              <a:ext uri="{FF2B5EF4-FFF2-40B4-BE49-F238E27FC236}">
                <a16:creationId xmlns:a16="http://schemas.microsoft.com/office/drawing/2014/main" id="{BA5500C8-966F-CBEB-B695-5D649FEF8EB4}"/>
              </a:ext>
            </a:extLst>
          </p:cNvPr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5715850" y="1740648"/>
            <a:ext cx="2749534" cy="280440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99878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Rolling without slipping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828430" y="1512351"/>
            <a:ext cx="2108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Rotation about CM</a:t>
            </a:r>
          </a:p>
        </p:txBody>
      </p:sp>
      <p:sp>
        <p:nvSpPr>
          <p:cNvPr id="53353" name="TextBox 53352"/>
          <p:cNvSpPr txBox="1"/>
          <p:nvPr/>
        </p:nvSpPr>
        <p:spPr>
          <a:xfrm>
            <a:off x="3698585" y="1502579"/>
            <a:ext cx="1997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Translation of 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368" name="TextBox 53367"/>
              <p:cNvSpPr txBox="1"/>
              <p:nvPr/>
            </p:nvSpPr>
            <p:spPr>
              <a:xfrm>
                <a:off x="2142831" y="5007903"/>
                <a:ext cx="579120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2400" dirty="0"/>
                  <a:t>If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𝑟𝑖𝑚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𝐶𝑀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400" dirty="0"/>
                  <a:t>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𝑏𝑜𝑡𝑡𝑜𝑚</m:t>
                        </m:r>
                      </m:sub>
                    </m:sSub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400" dirty="0"/>
                  <a:t> no slipping</a:t>
                </a:r>
              </a:p>
            </p:txBody>
          </p:sp>
        </mc:Choice>
        <mc:Fallback xmlns="">
          <p:sp>
            <p:nvSpPr>
              <p:cNvPr id="53368" name="TextBox 533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2831" y="5007903"/>
                <a:ext cx="5791201" cy="369332"/>
              </a:xfrm>
              <a:prstGeom prst="rect">
                <a:avLst/>
              </a:prstGeom>
              <a:blipFill rotWithShape="0">
                <a:blip r:embed="rId26"/>
                <a:stretch>
                  <a:fillRect l="-3263" t="-25000" r="-2421" b="-5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369" name="TextBox 53368"/>
              <p:cNvSpPr txBox="1"/>
              <p:nvPr/>
            </p:nvSpPr>
            <p:spPr>
              <a:xfrm>
                <a:off x="3144109" y="5791312"/>
                <a:ext cx="1427891" cy="548640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 lIns="0" tIns="0" rIns="0" bIns="0" rtlCol="0" anchor="ctr" anchorCtr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𝐶𝑀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𝜔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3369" name="TextBox 533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4109" y="5791312"/>
                <a:ext cx="1427891" cy="548640"/>
              </a:xfrm>
              <a:prstGeom prst="rect">
                <a:avLst/>
              </a:prstGeom>
              <a:blipFill>
                <a:blip r:embed="rId27"/>
                <a:stretch>
                  <a:fillRect l="-1695" r="-2966"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5" name="TextBox 154"/>
          <p:cNvSpPr txBox="1"/>
          <p:nvPr/>
        </p:nvSpPr>
        <p:spPr>
          <a:xfrm>
            <a:off x="6423157" y="1475673"/>
            <a:ext cx="2159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Rolling w/o slipping</a:t>
            </a:r>
          </a:p>
        </p:txBody>
      </p:sp>
      <p:pic>
        <p:nvPicPr>
          <p:cNvPr id="40" name="Picture 39" descr="Figure illustrates rolling without slipping (right ) as superposition of rotation about center of mass (left) and translation of center of mass (center). &#10;Left: angular velocity omega counterclockwise is shown in red; tangential velocity at the rim in blue.&#10;Center: all points have same linear velocity of center of mass.&#10;Right: superposition leads to vbottom=0. ">
            <a:extLst>
              <a:ext uri="{FF2B5EF4-FFF2-40B4-BE49-F238E27FC236}">
                <a16:creationId xmlns:a16="http://schemas.microsoft.com/office/drawing/2014/main" id="{EA58A9A2-7D1F-9074-6497-3D3786DF6B0E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450747" y="1502579"/>
            <a:ext cx="8242506" cy="33287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BA2A30E-D07B-077C-0AD2-421B91AA0CE1}"/>
                  </a:ext>
                </a:extLst>
              </p:cNvPr>
              <p:cNvSpPr txBox="1"/>
              <p:nvPr/>
            </p:nvSpPr>
            <p:spPr>
              <a:xfrm>
                <a:off x="5380458" y="5849053"/>
                <a:ext cx="1541207" cy="369332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square" lIns="0" tIns="0" rIns="0" bIns="0" rtlCol="0" anchor="ctr" anchorCtr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𝐶𝑀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400" b="0" i="1" smtClean="0">
                          <a:latin typeface="Cambria Math" panose="02040503050406030204" pitchFamily="18" charset="0"/>
                        </a:rPr>
                        <m:t>α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CBA2A30E-D07B-077C-0AD2-421B91AA0C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0458" y="5849053"/>
                <a:ext cx="1541207" cy="369332"/>
              </a:xfrm>
              <a:prstGeom prst="rect">
                <a:avLst/>
              </a:prstGeom>
              <a:blipFill>
                <a:blip r:embed="rId29"/>
                <a:stretch>
                  <a:fillRect b="-15873"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943034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Rotational kinetic energy</a:t>
            </a: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124254" y="1762852"/>
                <a:ext cx="7839441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sz="2400" b="0" i="1" baseline="-25000" dirty="0" err="1">
                          <a:latin typeface="Cambria Math" panose="02040503050406030204" pitchFamily="18" charset="0"/>
                        </a:rPr>
                        <m:t>𝑟𝑜𝑡𝑎𝑡𝑖𝑜𝑛</m:t>
                      </m:r>
                      <m:r>
                        <a:rPr lang="en-US" sz="2400" b="0" i="1" baseline="-25000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dirty="0">
                          <a:latin typeface="Cambria Math" panose="02040503050406030204" pitchFamily="18" charset="0"/>
                        </a:rPr>
                        <m:t>= 	∑ ½</m:t>
                      </m:r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bSup>
                        <m:sSubSup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400" b="0" i="1" dirty="0">
                          <a:latin typeface="Cambria Math" panose="02040503050406030204" pitchFamily="18" charset="0"/>
                        </a:rPr>
                        <m:t>=	∑½</m:t>
                      </m:r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dirty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l-GR" sz="2400" b="0" i="1" dirty="0" smtClean="0">
                              <a:latin typeface="Cambria Math" panose="02040503050406030204" pitchFamily="18" charset="0"/>
                            </a:rPr>
                            <m:t>ω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400" b="0" i="1" dirty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2400" b="0" i="1" baseline="30000" dirty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		</m:t>
                      </m:r>
                      <m:r>
                        <a:rPr lang="en-US" sz="2400" b="0" i="1" dirty="0">
                          <a:latin typeface="Cambria Math" panose="02040503050406030204" pitchFamily="18" charset="0"/>
                        </a:rPr>
                        <m:t>=	∑½</m:t>
                      </m:r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l-GR" sz="2400" b="0" i="1" dirty="0" smtClean="0">
                          <a:latin typeface="Cambria Math" panose="02040503050406030204" pitchFamily="18" charset="0"/>
                        </a:rPr>
                        <m:t>ω</m:t>
                      </m:r>
                      <m:sSub>
                        <m:sSub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sz="2400" b="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2400" b="0" i="1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= ½ [ ∑</m:t>
                      </m:r>
                      <m:sSub>
                        <m:sSubPr>
                          <m:ctrlPr>
                            <a:rPr lang="en-US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en-US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bSup>
                        <m:sSubSupPr>
                          <m:ctrlPr>
                            <a:rPr lang="en-US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US" sz="24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sz="2400" b="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] </m:t>
                      </m:r>
                      <m:r>
                        <a:rPr lang="el-GR" sz="2400" b="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el-GR" sz="2400" b="0" i="1" baseline="3000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l-GR" sz="2400" dirty="0">
                  <a:solidFill>
                    <a:schemeClr val="tx1"/>
                  </a:solidFill>
                </a:endParaRPr>
              </a:p>
              <a:p>
                <a:r>
                  <a:rPr lang="en-US" sz="2400" dirty="0"/>
                  <a:t>		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254" y="1762852"/>
                <a:ext cx="7839441" cy="1569660"/>
              </a:xfrm>
              <a:prstGeom prst="rect">
                <a:avLst/>
              </a:prstGeom>
              <a:blipFill rotWithShape="0">
                <a:blip r:embed="rId4"/>
                <a:stretch>
                  <a:fillRect l="-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789204" y="3467748"/>
                <a:ext cx="2165016" cy="461665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sz="2400" i="1" baseline="-25000" dirty="0" err="1">
                          <a:latin typeface="Cambria Math" panose="02040503050406030204" pitchFamily="18" charset="0"/>
                        </a:rPr>
                        <m:t>𝑟𝑜𝑡</m:t>
                      </m:r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	=	½ </m:t>
                      </m:r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400" i="1" baseline="-25000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l-GR" sz="2400" i="1" dirty="0">
                          <a:latin typeface="Cambria Math" panose="02040503050406030204" pitchFamily="18" charset="0"/>
                        </a:rPr>
                        <m:t>𝜔</m:t>
                      </m:r>
                      <m:r>
                        <a:rPr lang="el-GR" sz="2400" i="1" baseline="30000" dirty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9204" y="3467748"/>
                <a:ext cx="2165016" cy="461665"/>
              </a:xfrm>
              <a:prstGeom prst="rect">
                <a:avLst/>
              </a:prstGeom>
              <a:blipFill rotWithShape="0">
                <a:blip r:embed="rId6"/>
                <a:stretch>
                  <a:fillRect b="-6410"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1396841" y="4690233"/>
            <a:ext cx="7328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with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789204" y="4472964"/>
                <a:ext cx="1891608" cy="896207"/>
              </a:xfrm>
              <a:prstGeom prst="rect">
                <a:avLst/>
              </a:prstGeom>
              <a:solidFill>
                <a:srgbClr val="FFFF00"/>
              </a:solidFill>
              <a:ln>
                <a:solidFill>
                  <a:srgbClr val="FFC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9204" y="4472964"/>
                <a:ext cx="1891608" cy="89620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5571743" y="4690234"/>
            <a:ext cx="25635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Moment of inertia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34279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4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4255" y="639615"/>
            <a:ext cx="6629400" cy="523220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Moment of inertia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43739" y="1929587"/>
                <a:ext cx="1891608" cy="8962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3739" y="1929587"/>
                <a:ext cx="1891608" cy="89620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880246" y="2179463"/>
                <a:ext cx="374948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perpendicular distance from axis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0246" y="2179463"/>
                <a:ext cx="3749488" cy="646331"/>
              </a:xfrm>
              <a:prstGeom prst="rect">
                <a:avLst/>
              </a:prstGeom>
              <a:blipFill rotWithShape="0">
                <a:blip r:embed="rId5"/>
                <a:stretch>
                  <a:fillRect t="-5660" r="-4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243739" y="3615773"/>
                <a:ext cx="4572000" cy="146520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400" dirty="0"/>
                  <a:t>Continuous objects: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⟶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𝑑𝑚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3739" y="3615773"/>
                <a:ext cx="4572000" cy="1465209"/>
              </a:xfrm>
              <a:prstGeom prst="rect">
                <a:avLst/>
              </a:prstGeom>
              <a:blipFill rotWithShape="0">
                <a:blip r:embed="rId6"/>
                <a:stretch>
                  <a:fillRect l="-2000" t="-29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1243739" y="5266613"/>
            <a:ext cx="18625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Table p. 291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04488" y="5529177"/>
            <a:ext cx="40446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* No calculation of moments of inertia </a:t>
            </a:r>
          </a:p>
          <a:p>
            <a:r>
              <a:rPr lang="en-US" dirty="0">
                <a:solidFill>
                  <a:srgbClr val="0070C0"/>
                </a:solidFill>
              </a:rPr>
              <a:t>by integration in this course.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23304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4060</TotalTime>
  <Words>705</Words>
  <Application>Microsoft Office PowerPoint</Application>
  <PresentationFormat>On-screen Show (4:3)</PresentationFormat>
  <Paragraphs>113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Office Theme</vt:lpstr>
      <vt:lpstr>1_Office Theme</vt:lpstr>
      <vt:lpstr>Lecture 20:  Rotational kinematics and energetics</vt:lpstr>
      <vt:lpstr>Angle measurement in radians</vt:lpstr>
      <vt:lpstr>Angular Kinematic Vectors</vt:lpstr>
      <vt:lpstr>Angular acceleration</vt:lpstr>
      <vt:lpstr>Angular kinematics</vt:lpstr>
      <vt:lpstr>Relationship between angular and linear motion</vt:lpstr>
      <vt:lpstr>Rolling without slipping</vt:lpstr>
      <vt:lpstr>Rotational kinetic energy</vt:lpstr>
      <vt:lpstr>Moment of inertia</vt:lpstr>
      <vt:lpstr>Properties of the moment of inertia</vt:lpstr>
      <vt:lpstr>Properties of the moment of inertia: 2.</vt:lpstr>
      <vt:lpstr>Properties of the moment of inertia: 3.</vt:lpstr>
      <vt:lpstr>Parallel axis theorem</vt:lpstr>
      <vt:lpstr>Rotation and translation</vt:lpstr>
      <vt:lpstr>Hoop-disk-race</vt:lpstr>
      <vt:lpstr>Example with coupled objects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18</dc:title>
  <dc:creator>Agnes</dc:creator>
  <cp:lastModifiedBy>Agnes Vojta</cp:lastModifiedBy>
  <cp:revision>153</cp:revision>
  <cp:lastPrinted>2014-10-19T15:35:58Z</cp:lastPrinted>
  <dcterms:created xsi:type="dcterms:W3CDTF">2014-04-11T05:21:24Z</dcterms:created>
  <dcterms:modified xsi:type="dcterms:W3CDTF">2025-07-16T22:24:28Z</dcterms:modified>
</cp:coreProperties>
</file>