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5" r:id="rId2"/>
    <p:sldId id="307" r:id="rId3"/>
    <p:sldId id="308" r:id="rId4"/>
    <p:sldId id="327" r:id="rId5"/>
    <p:sldId id="328" r:id="rId6"/>
    <p:sldId id="310" r:id="rId7"/>
    <p:sldId id="321" r:id="rId8"/>
    <p:sldId id="311" r:id="rId9"/>
    <p:sldId id="320" r:id="rId10"/>
    <p:sldId id="322" r:id="rId11"/>
    <p:sldId id="32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89" autoAdjust="0"/>
  </p:normalViewPr>
  <p:slideViewPr>
    <p:cSldViewPr snapToGrid="0">
      <p:cViewPr varScale="1">
        <p:scale>
          <a:sx n="70" d="100"/>
          <a:sy n="70" d="100"/>
        </p:scale>
        <p:origin x="276" y="48"/>
      </p:cViewPr>
      <p:guideLst/>
    </p:cSldViewPr>
  </p:slideViewPr>
  <p:outlineViewPr>
    <p:cViewPr>
      <p:scale>
        <a:sx n="33" d="100"/>
        <a:sy n="33" d="100"/>
      </p:scale>
      <p:origin x="0" y="-56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0-04T20:02:29.842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ED1C24"/>
      <inkml:brushProperty name="fitToCurve" value="1"/>
    </inkml:brush>
    <inkml:brush xml:id="br2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-950 1596 18 0,'0'-3'9'0,"0"-1"-6"0,0 4 8 15,0 0-10-15,0 0 1 16,0 0 1-16,0 0 0 15,0 0-4-15,0 0 1 16,0 0 2-16,0 0 0 0,4 4-1 16,-4-4 1-16,4 3-1 15,0 1 0-15,1 0-1 16,-5-1 1-16,0 5-1 31,0-4 1-31,0 3-1 16,0 1 1-16,4-1-1 0,-4 1 1 15,8 3 0-15,-4-4 0 16,-4-18-1-16,0 4 1 16,5 7-1-16,-1 0 1 15,4 14-1-15,-4-2 1 16,1 6-2-16,-1-3 1 16,0 4 0-16,0-4 0 15,-4 7 0-15,0-3 1 16,0 3-1-16,0 1 0 0,0 3 0 15,0-7 0-15,0 7 0 16,0-8 0-16,0 5 0 16,0-4 0-16,0 3 0 15,0-3 1-15,0-16-1 16,0-3 0-16,0 8 0 16,0-1 0-16,0-3 0 15,0 0 1-15,0 0-1 16,0-1 0-16,0-3 0 15,0 0 0-15,0 0 0 16,0 0 0-16,0 4 0 16,0 0 0-16,0-1 0 0,0 1 1 15,0 0-1-15,0-4 0 16,5-8 0-16,-1 5 0 16,0-8 0-16,0-1 0 0,5-6 0 15,-1 3 0-15,0-4 0 16,1 4 0-16,-1-11 0 15,1 4 0-15,7-12 0 16,-3 8 0-16,0-12 0 16,-1 12 1-16,9-7-2 15,-8 7 1-15,-1 26 0 16,1 0 0 0,-9-4 0-16,-4 4 0 15,4-4 0-15,-4 4 0 16,9-15 0-16,-5 4 1 15,-4 15-3-15,0-1 1 16,8-14-8-16,-3 4 0 16</inkml:trace>
  <inkml:trace contextRef="#ctx0" brushRef="#br0" timeOffset="1664.9">-1299-230 19 0,'0'-8'9'0,"0"4"-5"15,0 4 10-15,0 0-13 16,0 0 0-16,0-7 0 31,0 0 1-31,0 7-3 0,0 0 1 0,0 0 1 16,0 0 1-1,4 7-1-15,-4 0 0 16,0 5 0-16,0-1 0 16,0 4-1-16,0-4 1 15,0 8-1-15,0-4 1 0,0 3-1 16,0-3 0-16,0 19 0 15,0-8 1-15,0 4-1 16,0-8 0-16,-4 8 0 16,4-7 0-16,0 14 1 15,0-11 0-15,0 8 0 0,0-8 0 16,0 4-1-16,0-8 0 16,0-7 1-16,0-4 0 15,-4 8-1-15,0-4 0 16,4-8 0-1,0 1 1-15,0-1 0 16,0 1 1-16,0-8-2 16,0 0 1-16,0 0-5 15,0 0 1-15,4-8-6 16,0 1 1-16</inkml:trace>
  <inkml:trace contextRef="#ctx0" brushRef="#br0" timeOffset="2916.83">-1358-174 19 0,'0'-11'9'0,"4"11"-4"0,-4 0 9 15,9-12-14-15,-5 5 1 0,9-8 0 16,-9 4 1-16,0-8-2 16,0 4 0-16,0-4 1 15,1 4 0-15,3-3-1 16,0 7 1-16,5-4-1 15,0 0 1-15,4 3-1 16,-5 1 0-16,5 4 0 16,-4-1 1-16,8 8-1 31,-5 0 0-31,5 0 0 0,-4 0 0 16,0 4 0-16,0 0 0 15,0 0 0-15,-5-1 0 16,5-3 0-16,-4 0 0 15,-1 0 0-15,-3 0 1 0,3 11-1 16,-3 1 0-16,-1 3 0 16,0-4 0-16,1 4 0 15,-1 0 1-15,1 0-1 16,-1-4 1-16,0 8 0 0,1-5 0 16,-9 9-1-16,0-4 1 15,0-4 0-15,0-1 0 16,-4 1 0-16,-1-3 0 15,-3 3 0-15,4-4 0 16,-5 7-1 0,1-3 1-16,-5-3-1 15,5-5 1-15,-5 4-1 16,1 0 1-16,-1 1-1 16,1-5 1-16,-5 1-1 15,4-1 1-15,-4-3-1 0,1-4 0 16,-1 4 0-16,4-1 1 15,-4 5-2-15,5-5 1 16,-1 1 0-16,1 0 0 0,-1 0 0 16,5-4 0-16,-1 3 0 15,1 1 0-15,4 0-1 16,-1 0 1-16,1-8-1 16,0 0 1-16,0 0-1 15,0 4 1 1,-1 4-1-16,1 0 1 15,4 0 0-15,0-4 0 16,0 0 0-16,0 0 0 16,0 3 0-16,0 5 0 15,4-4 0-15,-4-1 0 16,5 1 0-16,-1 0 0 0,4 0 0 16,-4-4 0-16,5 0 0 15,-5 0 0-15,4 0 0 16,1 0 1-16,3 3-1 15,-3 1 0-15,3 3 0 16,-3 1 1-16,3 3-1 16,1-3 0-16,0 3 0 15,-1 0 0-15,5 4 0 16,-4-4 0-16,3 4 0 16,-3-4 1-16,0 1-1 0,-1-1 1 0,5-4-1 31,-4 1 1-31,-1-1-1 15,1 1 1-15,-1-1-1 16,-3-3 1-16,3 0 0 16,-3-1 0-16,3 1 1 0,-3 0 0 15,3-4-3-15,-3 0 1 16,-1-4-10-16,1 0 0 16</inkml:trace>
  <inkml:trace contextRef="#ctx0" brushRef="#br1" timeOffset="6912.07">-799 2089 16 0,'-8'0'8'0,"8"-3"-3"16,0 3 9-16,0 0-12 0,0 0 1 15,0 0 1-15,0 0 0 16,0 0-5-16,0 0 0 16,0 0 4-16,0 0 0 0,0 0-1 15,0 0 0-15,0 0-1 16,0 0 1-16,0 0-1 16,0 0 0-16,0 0-1 15,0 0 1-15,8 0-1 16,1 0 1-16,-1 0-1 15,0 0 1-15,1 0-1 16,-5 0 1-16,4 0-1 0,1 0 1 16,8 0-1-16,-9 0 0 15,5 0 0-15,-1 0 0 16,-3 0 0-16,-1 0 1 16,0 0-1-16,1 0 0 15,3-4 0-15,-3 4 1 0,3-4-1 31,-3 0 1-31,3 1-1 16,-3 3 0-16,3-4 0 16,-3 0 1-16,3 4-1 15,-3 0 0-15,3 0 0 0,-3 0 0 16,8 0 0-16,-5 0 0 16,5 0 0-16,-4 0 0 15,4 0 0-15,-5 0 0 16,1 0 0-16,-1 0 0 0,1 0 0 15,0 0 0-15,-1 0 0 16,1 0 0-16,-1 0 0 16,1 0 0-16,0 0 0 15,-5 0 0-15,5 0 0 16,-1 0 1-16,1 0-1 0,-5 0 0 16,5 0 0-16,-5 0 1 15,5 0-1-15,-1 0 0 31,1 0 0-31,0 0 0 16,-1 4 0-16,-3 0 0 0,3-4 0 16,-3 0 0-16,3 0 0 15,5 0 0-15,-4 0 0 16,-5 0 1-16,9 0-1 0,-4 0 0 16,-1 0 0-16,1 0 0 15,-1 0 0-15,-3 0 0 16,3 0 0-16,-3 0 0 15,-1 0 0-15,-4 0 0 16,-4 0 0-16,0 0 0 0,0 0 0 16,0 0 0-16,9-4-1 15,-9 4 1-15,8-4 0 32,-4 0 0-32,5 1 0 15,-5-1 1-15,4 0-1 16,-8 4 0-16,5 0 0 15,-5 0 0-15,8 4-1 0,0 0 1 16,1-4-1-16,-1 0 1 16,1 3 0-16,-5 1 0 0,4-8 0 15,-8 4 1-15,4-3 0 16,-4 3 0-16,0 0-1 16,0 0 1-16,5 3-1 15,-1 1 1-15,0-4-1 16,0 0 0-16,0-4 0 15,-4 4 0-15,9-3 0 16,-5-1 1-16,-4 4-2 0,0 0 1 16,0 0-9-16,0 0 1 15,-4 11-3-15,0-3 1 16</inkml:trace>
  <inkml:trace contextRef="#ctx0" brushRef="#br2" timeOffset="-10521.71">4 610 22 0,'-4'4'11'0,"8"-8"-7"16,-4 4 12-16,0 0-15 15,0 0 0-15,0 0 2 0,0 0 1 16,0 0-5-16,0 0 1 16,0 0 1-16,0 0 1 15,0-11-1-15,0 0 1 0,0 3-2 16,0 1 0-16,4-12 0 16,0 4 1-16,0-4-1 15,1 5 0-15,-1-16 0 16,0 7 1-16,0-7-1 15,0 4 0-15,1 4 0 16,-1 3 0-16,4-7 0 16,-4 4 1-1,5-5-1-15,-5 5 0 16,4-4 0-16,-3 3 0 16,3-3 0-16,-4 4 0 15,5 7 0-15,-1 4 0 0,0-4 0 16,1 4 0-16,-1-8-1 15,-4 4 1-15,1 0 0 16,-1 4 0-16,0 0-1 16,0 3 1-16,0-3 0 0,1 3 0 15,-5 8 0-15,0 0 0 16,0-7 0-16,0 7 0 16,0 0 0-16,0 0 0 15,0 0 0-15,0 0 0 16,0 4 0-16,0-1 1 15,0 1-1-15,0 0 1 0,0 7-1 16,0-3 0-16,0-5 0 16,0 5 0-16,4 3 0 31,0 0 0-31,0 8-1 16,0-4 1-16,1 11 0 0,-1-7 0 15,0 11 0-15,0-8 0 16,5 0 0-16,-5-3 0 15,4 3 0-15,1-3 0 0,-1 7 0 16,0-3 1-16,1-1-1 16,-1-3 0-16,1-4 0 15,-5 0 0-15,0-4 0 16,0-4 1-16,1 1-1 16,-5-4 1-16,0-1-1 15,0 1 0-15,4 0 1 16,-4 0 0-16,0-4-1 15,0 0 1 1,0 0-1-16,0 0 1 16,0-8-1-16,0 8 1 0,4-7-1 15,-4-1 0-15,4-7 0 16,-4 0 0-16,4 0 0 16,1 0 0-16,3-3 0 15,-4 3 0-15,5 7 0 16,-5 1 0-16,8-8 0 15,-3 4 0-15,-1-12 0 16,1 5 0-16,3-5 0 0,1 4 1 16,4-7-1-16,-5 4 1 15,5 3-1-15,0 4 0 16,0-3 0-16,-5 3 1 0,1-4-1 16,-5 4 0-16,5-4 0 15,-5 8 0-15,1 0-1 16,-5 0 1-16,4 3-1 15,1 5 1-15,-9 3 0 16,0 0 0-16,0 0-1 16,0 0 1-16,4 0 0 15,-4 0 0 1,4 3-1-16,0 1 1 16,0 3 0-16,1-3 0 15,-5 7-1-15,0-3 1 0,0-1 0 16,0 5 0-16,4-5-1 15,0 1 1-15,0 3 0 16,0 0 0-16,1 4 0 16,-1-4 0-16,0 8 0 0,0-4 0 15,0 7 0-15,1-3 1 16,-1 3-1-16,0-7 1 16,0 11-1-16,1-3 0 15,-1 3 0-15,0-4 1 16,0 8-1-16,0-7 0 15,1 6 0-15,-5-10 1 16,4 0-1-16,0-4 1 16,0 3-1-16,-4-3 1 0,0 0-1 31,0-4 1-31,0 1-1 16,0-5 1-16,0 1 0 0,0-1 0 15,0-7-2-15,0 0 0 16,9-4-9-16,-1 1 0 15</inkml:trace>
  <inkml:trace contextRef="#ctx0" brushRef="#br1" timeOffset="8577.95">-534 2313 17 0,'4'-7'8'0,"0"3"-3"16,-4 4 9-16,0 0-13 15,0 0 1-15,4-4 2 16,-4 4 0-16,0 0-5 0,0 0 1 16,0 0 3-16,0 0 0 15,0 0 0-15,0 0 0 0,0 0-2 16,0 0 1-16,0 4-1 16,0 0 0-16,0 7-1 15,0 4 1-15,0 0-1 16,0-4 0-16,0 4 0 15,0 0 0-15,0 0 0 0,5 4 0 16,-5-1 0-16,0-3 0 16,0 8 0-16,0-5 1 15,0 1-1-15,0-4 0 32,0 4 0-32,0-4 1 15,0-4-1-15,0 0 0 0,0-3 0 16,0-1 0-16,0 1 0 15,0-1 1-15,0-3-1 16,0-4 1-16,0 3-1 0,0-3 1 16,0 0-1-16,4 4 1 15,-4-4-1-15,0 0 1 16,0 0-1-16,0 0 1 16,0 0-1-16,0 0 1 0,4-7-1 15,-4 7 0-15,4-8 0 16,1 1 0-16,-5-1 0 15,0 1 1-15,0-1-1 16,0 1 0-16,4-4 0 16,-4 3 0-16,4-3 0 15,0 4 0-15,-4 7 0 0,4-12 0 16,1 5 0-16,-5-1 0 16,4 1 0-16,0-1 0 15,-4 1 0-15,4 0 1 16,0-1-2-16,-4 1 1 15,0 7 0-15,5-8 0 32,-1 1 0-32,0-1 0 15,-4 1 0-15,0-1 0 16,4 1 0-16,0-1 0 0,1 1 0 16,-5 7 0-1,8-8 0 1,0 1 0-16,1-4 0 15,-1 3 0-15,1 1 0 0,-1-1 0 16,0 1 0-16,1 3 0 16,-1 0 0-16,-4 1 1 15,5-1-1 1,-5 0 0-16,4 0 0 16,-3 1 0-16,3 3 0 15,-4 0 0-15,5 0 0 16,-1 0 0-16,0-4 0 15,1 4 0-15,-1-4 0 0,-8 4 0 16,9 0 0-16,-9 0 0 16,0 0 0-16,0 0 0 15,8 4 0-15,-4-4 0 0,0 7 0 16,1-3 1-16,3 7-2 16,-4 1 1-16,5-1 0 15,-5-4 0-15,0 1 0 16,0-5 1-16,5 5-1 15,-5-1 0-15,0 1 0 0,0-4 1 16,0 3-1-16,1-3 0 16,-1-1 0-16,0 1 1 15,0 4-1-15,0-1 0 32,-4-3 0-32,0 0 1 15,5-4-1-15,-5 0 1 0,0 0-1 16,0 0 1-16,0 0 0 15,0 0 0-15,4 0-1 16,0 0 1-16,-4 0-1 16,0 0 1-16,0 0-1 0,0 0 1 15,-4 0-1-15,4 0 1 16,-4 0-2-16,-1 0 1 16,1 0-5-16,0 0 1 15,-4 0-8-15,-1 0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0-04T20:02:28.345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-841 1805 17 0,'4'4'8'0,"1"-19"-2"15,-5 15 8-15,0-4-13 32,0 4 1-32,0-7 0 15,0 3 0-15,-5 4-3 0,1 0 1 16,4 0 1-16,0 0 1 16,0-7-1-16,0-1 0 15,0 1-1-15,0 3 1 16,0-11-1-16,0 4 1 15,4-15-1-15,1 7 1 16,-5 23-1-16,0 0 1 16,0-4-1-16,0 0 0 0,8-12 0 15,-4 5 0-15,0-8 0 16,1 4 0-16,-1-8 0 16,0 4 0-16,0-7 0 15,0 3 0 1,1-7 0-16,-1 4 0 0,4-5 0 15,1 5 0-15,-1-19 0 16,0 15 0-16,1-12 0 16,3 12 0-16,-3-7 0 15,-1 6 0-15,1-6 0 16,-1 7 0-16,0-12 0 0,-3 8 0 16,3-11 0-16,0 4 0 15,-3 26 0-15,-1 0 1 16,0-4-1-16,-4 3 0 15,4-10 0-15,0 7 0 0,-4-11 0 16,0 4 0-16,5-8 0 16,-5 7 0-16,4-7-1 15,0 8 1-15,0 0 0 16,0 3 0-16,1-7 0 16,-1 0 0-16,4-8 0 15,1 8 1-15,-1-15-1 0,0 7 0 16,1-3 0-16,-5 7 0 31,4-7 0-31,-3 7 0 16,-1-8 0-16,0 8 0 15,4 1 0-15,-3 6 0 0,3-7 0 16,-4 8 1-16,5-12-1 16,-5 8 0-16,4-8 0 15,-3 8 1-15,3 0-1 16,0 7 0-16,1-10-1 15,-5 6 1-15,4-7 0 0,1 4 0 16,-1 0-1-16,-4 4 1 16,1-1 0-16,-1 5 0 15,0-5 0-15,-4 4 0 16,4-3 0-16,-4 3 0 16,4-3 0-16,1 3 0 0,-1-7 0 15,0 7 0-15,0-7 0 16,-4 8 0-16,4 3-1 15,1 3 1-15,-1-10 0 32,0 7 0-32,0-4 0 15,0 4 0-15,1-3 0 0,-1 3 0 16,0-4 0-16,0 4 0 16,0-7 0-16,1 3 0 15,3 0 0-15,-4 5 0 16,0-5 0-16,1 4 0 0,-1 7 0 15,0 1 1-15,-4 0-1 16,0-1 0-16,0 8 0 16,0 0 0-16,0-15 0 15,0 4 0-15,4 0 0 0,-4 3 0 16,0-7 0-16,0 4 0 16,0 0 0-16,0 0 0 31,0 3 0-31,0 1 0 15,0-1 0-15,0 8 0 0,0-7 0 16,0 7 0-16,4-15-1 16,-4 4 1-16,5-1 0 15,-5 5 0-15,0-1 0 16,0 1 0-16,4 0 0 16,-4-1 0-16,0 8 0 15,0 0 0-15,0 0 0 0,0 0 0 16,0 0 0-16,0 0 0 15,-4 0 0-15,4 0 0 16,-5 4 0-16,1-4 0 0,0 7 0 16,0 1 0-16,-5 3 0 15,5 0 0-15,-4 0 0 16,-1-3 0-16,-3 7 0 31,3-4 0-31,-3 4 0 0,3 0 0 16,-3-4 0-16,3 0 1 15,-3-3-1-15,3-1 0 16,1 1 0-16,0-1 0 16,-1 1 0-16,1-1 0 0,-1 4 0 15,1-3 0-15,0 3 0 16,-1 0 0-16,1 0 0 16,3-3 0-16,1-1 0 15,0 1 0-15,0-1-1 16,0-3 1-16,4-4-1 15,0 0 1-15,8-7 0 16,-4 3 0-16,9-7-1 0,-5 3 1 31,13-7 0-31,-4 4 0 0,4-4 0 16,-4 4 0-16,0-4 0 16,-5 4 0-16,1-4 0 31,0 4 0-31,-5-4 0 15,0 0 0-15,1 0 0 16,-1 4 0-16,1 3-1 16,-5 4 1-16,0-3 0 0,0-1 0 15,-4 8 0-15,0 0 0 16,4-3-1-16,-4 3 1 16,5-4 0-16,-1 0 0 15,-4 4 0-15,0 0 1 0,0 0-1 16,0 0 0-16,0 4 0 15,0 0 1-15,0 3-1 16,0 1 1-16,0-1-1 16,0-3 0-16,0 7 0 0,0 0 1 15,0 8-1-15,0-8 0 16,0 4 0-16,0-4 0 16,4-7 0-16,-4 0 0 15,8 3 0-15,-3 1 0 31,3 3 1-31,-4 0 1 0,5 4-4 16,-1-4 0-16,9 4-5 16,-5-4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0-04T20:02:45.218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42 5 17 0,'-4'8'8'0,"4"-23"0"15,0 15 9-15,0 0-16 16,0 0 1-16,0 0-1 16,0 0 1-16,0 0-3 15,0 0 1-15,4 4 1 0,0-1 1 16,-4 9-2-16,0-1 1 16,0 4 0-16,0 0 0 15,0-4 0-15,0 4 0 16,0 4-1-1,0-1 1-15,-4 5 0 16,0 3 0-16,-1-4-1 16,1 4 1-16,-4 0-1 15,4-3 0-15,-1-4 0 0,1-1 1 0,0 8-1 16,0-7 0-16,4-4 0 16,0-4 0-16,0 0 0 15,0 1 1-15,0-5-1 16,0-3 0-16,0-4 1 31,0 0 0-31,0 0-1 16,4-8 1-16,0 1 0 15,0-1 0-15,5-3-1 16,-1 0 0-16,1-4 0 0,-1-4 1 16,5-3-1-16,-1 3 0 15,5-3-1-15,0-1 1 16,0 1 0-16,-5 3 0 15,5 4 0-15,-4 1 0 16,3-1-1-16,5 0 1 0,-4-4-1 16,0 8 1-16,-4-4-1 15,4 7 1-15,-1 1-1 16,-3 3 1-16,0-3 0 16,-5 3 0-16,0 4 0 15,1 0 0-15,-1 0 0 16,1 0 1-16,-1 4-1 0,0-1 0 15,1 5 0-15,-1-1 0 16,-4-3 0-16,1 4 1 16,-5-1-1-16,0 0 0 15,0 1 0-15,0 3 1 16,0 4-1-16,0 0 1 0,0 0-1 16,-5 4 0-16,5-1 0 31,-4 1 1-31,0 0-1 15,0-1 1-15,0-3-1 16,-1 0 1-16,1 8-1 0,0-5 0 16,0 1 0-16,0-4 0 15,4-4 0-15,0 4 1 16,0-7-1-16,0-1 0 16,0-3 1-16,0-4 0 0,0-8-1 15,0-3 1-15,4 0-1 16,-4 3 1-16,4-3-1 15,0 0 0-15,0-4 0 16,1-4 1-16,3-3-2 16,0 0 1-16,1-1 0 15,3 1 0-15,1-1 0 0,0 1 0 32,3 7 0-32,1 0 0 15,4 0 0-15,0 0 0 16,0 0-1-16,0-3 1 0,0 3 0 15,0 3 0-15,0-3-1 16,0 4 1-16,5 0-1 16,-5 4 1-16,0 3-1 15,-5 4 1-15,1 0-1 16,-4 4 0-16,-1-1 1 0,-3 1 0 16,-1 0-1-16,5 3 1 15,-9 1 0-15,-4 3 0 16,4 0 0-16,-4-3 1 15,0-1-1-15,0 1 0 16,4 3 0-16,-4 4 1 0,0 0-1 16,0 3 1-16,0 1-1 15,0 0 1-15,0-1-1 16,0 5 1-16,0-5-1 16,0 1 1-16,5-4-1 31,-5 7 1-31,0 5-1 0,-5-5 1 15,5 0-1-15,0-3 0 16,0 0 0-16,0-1 1 16,0 1-1-16,5-4 1 15,-5-4-1-15,4 0 1 16,-4-3 0-16,0 3 0 16,0-3-1-16,4-5 1 0,-4 1 0 15,0 0 0-15,0-4 0 16,0 0 0-16,-4 0-3 15,4-8 0-15,0-3-9 16,-4 7 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0-04T20:02:54.318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 contextRef="#ctx0" brushRef="#br0">214 40 21 0,'0'-7'10'0,"13"-8"-6"15,-13 15 11-15,4-7-13 16,0 3 0-16,-4 4 3 31,4-8 0-31,-4 8-6 16,0 0 1-16,0 0 3 15,0 0 1-15,0 0-1 16,0 0 1-16,9 4-2 0,-9-4 1 16,4 4-1-16,0 0 0 15,0 7-1-15,1 0 1 0,-1 4-1 16,-4-4 1-16,4 4-1 16,0 0 0-1,-4 15 1 1,0 3 0-16,-4 9-1 15,0-13 1-15,4 1-1 16,-4 4 0-16,4 0 0 16,-5 7 0-16,5 0-1 15,-4-8 1-15,4 8-1 0,0 1 1 16,0 6-1-16,0 1 0 0,0-8 0 16,0 4 1-16,-4 3-1 31,0 1 1-31,0-12-1 15,-1 0 1-15,1 8-1 16,0-4 0-16,4 4 0 16,-4 0 1-16,4-4-1 15,-4-4 0-15,4 1-1 16,0-1 1-16,0 4 0 0,0-3 1 16,0-1-1-16,0 0 0 15,0-3 0-15,-9 3 0 16,5 1 0-16,0-5 0 0,0 1 0 15,-1-8 0-15,1 0 0 16,0 4 1-16,0-4-1 16,0 0 0-16,-1 0 0 15,1 1 0-15,0-5 0 0,4 0 0 16,-4 1 0-16,0-5 0 16,-1-3 0-16,5 0 0 15,-4 0 0-15,4-7 0 31,0-1 1-31,0 1 0 16,0-5-1-16,0 1 1 16,-4-4 0-16,0-4 0 0,0-3-1 15,-1-1 1-15,1 1-1 16,0 0 1-16,0-1-1 16,0-3 0-16,-1 0 0 15,1-1 0-15,-4 1 0 16,-1-4 0-16,1 0 0 15,0 0 1-15,-1 0-1 16,1 1 0-16,-1-1 0 16,1 7 1-16,0 1-1 0,-1-1 0 0,5 1 0 15,0-4 0-15,4-4 0 16,-4 0 0-16,4 3-1 16,0 1 1-16,-5 0 0 31,5 0 0-31,0 3-1 15,0 1 1-15,0-1-1 16,0 8 1-16,0-7-1 0,0 7 1 16,0 0-1-16,0-4 1 15,-4 0-1-15,0 4 0 0,4 0 0 16,0 0 1-16,0 0-1 16,0 4 1-16,4 0 0 15,-4 3 0-15,4 1-1 16,-4-1 1-16,5 1 0 15,-1 3 0-15,0 0 0 16,0-3 0-16,0 3 0 16,5 0 0-16,-1 4 0 0,1 4 0 15,-1-1 0-15,0 1 1 16,1 0-1-16,-1-1 1 16,1 1-1-16,-1 4 0 0,0-1 0 31,1-3 1-31,-1-4-1 15,1-4 0-15,-1-4 0 16,0 1 0-16,1-1 0 16,-5 1 1-16,0-1-1 15,0-3 0-15,1 0 0 0,-1-1 0 16,4-3 0-16,-4 0 1 16,5 0-1-16,-1-3 1 15,5-5-1-15,-5-3 0 16,1 0 0-16,-1-4 1 15,5-4-1-15,-1-3 0 16,5-1 0-16,0 1 1 0,0-4-2 16,0 11 1-16,4-4 0 15,-5 4 0-15,5-11 0 16,-4 15 0 0,0-8 0-16,-4 4 0 15,-1-4 0-15,-3-3 1 16,-1 7-6-16,0 0 1 15,9-3-11-15,-4-1 1 16</inkml:trace>
  <inkml:trace contextRef="#ctx0" brushRef="#br0" timeOffset="1336">1202 541 21 0,'0'0'10'0,"-9"-15"2"16,9 15 1-16,0-7-12 15,5-1 0-15,-5 1 2 16,0-1 0-16,0-3-3 16,0 3 0-16,0-3 2 15,0 0 1-15,-5-4-1 0,5 0 1 32,-4 0-1-32,-4 0 0 15,-1 4-1-15,-7 0 0 0,3 3 0 16,-4 1 0-16,0 3-1 15,1 0 1-15,-1 1-1 16,0 3 1-16,0-4-1 16,0-4 0-16,-4 5 0 15,0 6 1-15,4 1-1 16,-4 4 0-16,5 3-1 0,-1 0 1 16,0 4 0-16,0 4 0 15,0-1 0-15,1 5 0 16,3-1-1-16,0 1 1 15,1-5 0-15,3 1 1 0,5 7-1 16,0 0 0-16,0 4 0 16,4-4 0-16,0 0 1 15,4 1 0-15,0-5-1 16,0 0 1-16,5-3-1 16,3 0 1-1,-3-1-1-15,-1-3 1 16,1 0-1-16,3-3 1 15,-3-5-1-15,3 0 0 16,1 1 0-16,-1-8 1 0,1 4-1 16,0-8 0-16,-1-4 0 15,1 1 1-15,-1 0-1 16,5-5 1-16,0 1-1 16,0 0 0-16,0-4 0 15,4 0 1-15,-4 0-1 16,4 0 0-16,-5 0 0 0,1-3 1 15,0-5-1-15,0 8 0 16,-5-3 0-16,1 3 1 16,0 0-1-16,-1-4 1 15,1 0-1 1,-1 1 0-16,1-1 0 16,0 0 0-16,-5 4 0 15,0 0 0-15,-3 4 0 16,-1 0 1-16,0 3-1 15,-4 1 0-15,4 0 0 0,-4 7 0 16,0 0 0-16,0 0 0 16,0 0 0-16,0 0 1 15,0 0-1-15,4 3 1 16,-4 5-1-16,-4-1 1 16,0 4-1-16,0 1 1 15,0-1 0-15,-1 0 0 0,1 4-1 16,0 4 0-16,0-1 0 15,0 1 1-15,-1 0-1 16,1-1 0-16,4 1 0 0,-4 0 1 16,4-1-1-16,0 1 1 15,0 3-1-15,0-3 0 16,0 4 0-16,0-8 0 31,0-1 0-31,4 5 0 0,-4 0 0 16,4-1 1-16,1 1-1 15,3-4 0-15,-4 4 0 16,0-8 0-16,5 0 0 16,-5-3 1-16,0-5-1 15,5-3 0-15,3-7 0 0,5-4 1 16,8-12-3-16,5 5 1 16,7-9-13-16,-7 1 1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24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10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8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66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42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96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75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9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84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8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1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1.png"/><Relationship Id="rId12" Type="http://schemas.openxmlformats.org/officeDocument/2006/relationships/image" Target="../media/image3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6" Type="http://schemas.openxmlformats.org/officeDocument/2006/relationships/customXml" Target="../ink/ink2.xml"/><Relationship Id="rId11" Type="http://schemas.openxmlformats.org/officeDocument/2006/relationships/image" Target="../media/image23.png"/><Relationship Id="rId5" Type="http://schemas.openxmlformats.org/officeDocument/2006/relationships/image" Target="../media/image20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32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0" y="862885"/>
            <a:ext cx="7934319" cy="1200329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21: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Torque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46104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Cross product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Torque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between torque and angular acceleration 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Problem solving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2: Rolling w/o slipping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64695" y="1555845"/>
                <a:ext cx="8292702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An object of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, radius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and moment of inertia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is rolling without slipping down incline that makes an angle </a:t>
                </a:r>
                <a:r>
                  <a:rPr lang="el-GR" sz="2400" dirty="0"/>
                  <a:t>θ</a:t>
                </a:r>
                <a:r>
                  <a:rPr lang="en-US" sz="2400" dirty="0"/>
                  <a:t> with the horizontal. Derive an expression for the object’s linear acceleration.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95" y="1555845"/>
                <a:ext cx="8292702" cy="1569660"/>
              </a:xfrm>
              <a:prstGeom prst="rect">
                <a:avLst/>
              </a:prstGeom>
              <a:blipFill rotWithShape="0">
                <a:blip r:embed="rId4"/>
                <a:stretch>
                  <a:fillRect l="-1176" t="-2713" b="-8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 descr="A blue circle on a  grey ramp.">
            <a:extLst>
              <a:ext uri="{FF2B5EF4-FFF2-40B4-BE49-F238E27FC236}">
                <a16:creationId xmlns:a16="http://schemas.microsoft.com/office/drawing/2014/main" id="{782E6AA7-298A-9B76-86D8-570D36E5DCB4}"/>
              </a:ext>
            </a:extLst>
          </p:cNvPr>
          <p:cNvGrpSpPr/>
          <p:nvPr/>
        </p:nvGrpSpPr>
        <p:grpSpPr>
          <a:xfrm>
            <a:off x="961464" y="3671046"/>
            <a:ext cx="5264524" cy="2037230"/>
            <a:chOff x="961464" y="3671046"/>
            <a:chExt cx="5264524" cy="2037230"/>
          </a:xfrm>
        </p:grpSpPr>
        <p:sp>
          <p:nvSpPr>
            <p:cNvPr id="13" name="Oval 12"/>
            <p:cNvSpPr/>
            <p:nvPr/>
          </p:nvSpPr>
          <p:spPr>
            <a:xfrm>
              <a:off x="2467534" y="3671046"/>
              <a:ext cx="954741" cy="94801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Triangle 14"/>
            <p:cNvSpPr/>
            <p:nvPr/>
          </p:nvSpPr>
          <p:spPr>
            <a:xfrm>
              <a:off x="961464" y="4013947"/>
              <a:ext cx="5264524" cy="1694329"/>
            </a:xfrm>
            <a:prstGeom prst="rtTriangl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155220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3: Coupled objects</a:t>
            </a:r>
          </a:p>
        </p:txBody>
      </p:sp>
      <p:grpSp>
        <p:nvGrpSpPr>
          <p:cNvPr id="3" name="Group 2" descr="A small disk of radius 𝑟 is glued onto a large disk of radius 𝑅 that is mounted on a fixed axle through its center. A string is wrapped around the edge of the small disk, and a box of mass 𝑚 is tied to the end of the string. ">
            <a:extLst>
              <a:ext uri="{FF2B5EF4-FFF2-40B4-BE49-F238E27FC236}">
                <a16:creationId xmlns:a16="http://schemas.microsoft.com/office/drawing/2014/main" id="{F15768BD-B90E-A5BE-0350-49B1F6685B07}"/>
              </a:ext>
            </a:extLst>
          </p:cNvPr>
          <p:cNvGrpSpPr/>
          <p:nvPr/>
        </p:nvGrpSpPr>
        <p:grpSpPr>
          <a:xfrm>
            <a:off x="1183341" y="1786677"/>
            <a:ext cx="2858231" cy="3768547"/>
            <a:chOff x="1183341" y="1786677"/>
            <a:chExt cx="2858231" cy="3768547"/>
          </a:xfrm>
        </p:grpSpPr>
        <p:sp>
          <p:nvSpPr>
            <p:cNvPr id="4" name="Oval 3"/>
            <p:cNvSpPr/>
            <p:nvPr/>
          </p:nvSpPr>
          <p:spPr>
            <a:xfrm>
              <a:off x="1183341" y="1786677"/>
              <a:ext cx="2171700" cy="209774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879226" y="2438860"/>
              <a:ext cx="779929" cy="79337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645707" y="2835548"/>
              <a:ext cx="26895" cy="18104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245302" y="4645959"/>
              <a:ext cx="854599" cy="88750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/>
                <p14:cNvContentPartPr/>
                <p14:nvPr/>
              </p14:nvContentPartPr>
              <p14:xfrm>
                <a:off x="2084612" y="1962784"/>
                <a:ext cx="737640" cy="1088640"/>
              </p14:xfrm>
            </p:contentPart>
          </mc:Choice>
          <mc:Fallback xmlns="">
            <p:pic>
              <p:nvPicPr>
                <p:cNvPr id="19" name="Ink 18"/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66638" y="1944784"/>
                  <a:ext cx="773228" cy="11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5" name="Ink 24"/>
                <p14:cNvContentPartPr/>
                <p14:nvPr/>
              </p14:nvContentPartPr>
              <p14:xfrm>
                <a:off x="2269652" y="1827424"/>
                <a:ext cx="219600" cy="927000"/>
              </p14:xfrm>
            </p:contentPart>
          </mc:Choice>
          <mc:Fallback xmlns="">
            <p:pic>
              <p:nvPicPr>
                <p:cNvPr id="25" name="Ink 24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251652" y="1809445"/>
                  <a:ext cx="255240" cy="9625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7" name="Ink 26"/>
                <p14:cNvContentPartPr/>
                <p14:nvPr/>
              </p14:nvContentPartPr>
              <p14:xfrm>
                <a:off x="2454332" y="4947904"/>
                <a:ext cx="293760" cy="193320"/>
              </p14:xfrm>
            </p:contentPart>
          </mc:Choice>
          <mc:Fallback xmlns="">
            <p:pic>
              <p:nvPicPr>
                <p:cNvPr id="27" name="Ink 26"/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436354" y="4930004"/>
                  <a:ext cx="329356" cy="2287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9" name="Ink 28"/>
                <p14:cNvContentPartPr/>
                <p14:nvPr/>
              </p14:nvContentPartPr>
              <p14:xfrm>
                <a:off x="3517772" y="4869424"/>
                <a:ext cx="523800" cy="685800"/>
              </p14:xfrm>
            </p:contentPart>
          </mc:Choice>
          <mc:Fallback xmlns="">
            <p:pic>
              <p:nvPicPr>
                <p:cNvPr id="29" name="Ink 28"/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499772" y="4851443"/>
                  <a:ext cx="559440" cy="72140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34968" y="1550333"/>
                <a:ext cx="4789991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 small disk of radius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glued onto a large disk of radius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that is mounted on a fixed axle through its center. The combined moment of inertia of the disks is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. A string is wrapped around the edge of the small disk, and a box of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/>
                  <a:t> is tied to the end of the string. The string does not slip on the disk.</a:t>
                </a:r>
              </a:p>
              <a:p>
                <a:r>
                  <a:rPr lang="en-US" sz="2400" dirty="0"/>
                  <a:t>Find the acceleration of the box after it is released from rest.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4968" y="1550333"/>
                <a:ext cx="4789991" cy="4524315"/>
              </a:xfrm>
              <a:prstGeom prst="rect">
                <a:avLst/>
              </a:prstGeom>
              <a:blipFill rotWithShape="0">
                <a:blip r:embed="rId12"/>
                <a:stretch>
                  <a:fillRect l="-1908" t="-943" r="-3308" b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7810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What causes rotation?</a:t>
            </a:r>
          </a:p>
        </p:txBody>
      </p:sp>
      <p:sp>
        <p:nvSpPr>
          <p:cNvPr id="4" name="Rectangle 3"/>
          <p:cNvSpPr/>
          <p:nvPr/>
        </p:nvSpPr>
        <p:spPr>
          <a:xfrm>
            <a:off x="1251491" y="1743859"/>
            <a:ext cx="51560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Demo: bolt and wrench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1491" y="3057099"/>
            <a:ext cx="39853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Perpendicular component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40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Vector cross product: magnitude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70729" y="1441927"/>
                <a:ext cx="4043671" cy="15245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2400" b="0" dirty="0"/>
              </a:p>
              <a:p>
                <a:endParaRPr lang="en-US" sz="2400" b="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729" y="1441927"/>
                <a:ext cx="4043671" cy="1524520"/>
              </a:xfrm>
              <a:prstGeom prst="rect">
                <a:avLst/>
              </a:prstGeom>
              <a:blipFill>
                <a:blip r:embed="rId4"/>
                <a:stretch>
                  <a:fillRect l="-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A red vector A and a blue vector B with an angle theta between them. A is broken into components parallel and perpendicular to B">
            <a:extLst>
              <a:ext uri="{FF2B5EF4-FFF2-40B4-BE49-F238E27FC236}">
                <a16:creationId xmlns:a16="http://schemas.microsoft.com/office/drawing/2014/main" id="{43A33A9B-F7D7-B956-9569-872D28725B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6790" y="3130872"/>
            <a:ext cx="2682472" cy="1908213"/>
          </a:xfrm>
          <a:prstGeom prst="rect">
            <a:avLst/>
          </a:prstGeom>
        </p:spPr>
      </p:pic>
      <p:pic>
        <p:nvPicPr>
          <p:cNvPr id="10" name="Picture 9" descr="A red vector A and a blue vector B with an angle theta between them. B is broken into components parallel and perpendicular to A.">
            <a:extLst>
              <a:ext uri="{FF2B5EF4-FFF2-40B4-BE49-F238E27FC236}">
                <a16:creationId xmlns:a16="http://schemas.microsoft.com/office/drawing/2014/main" id="{722C4A9F-BCA5-30DC-FAF0-4EDC4E9951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8917" y="2842951"/>
            <a:ext cx="2999492" cy="20972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7120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713574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Vector cross product: Direction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39346" y="1793609"/>
                <a:ext cx="1448281" cy="4165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346" y="1793609"/>
                <a:ext cx="1448281" cy="41652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33186" y="2582640"/>
                <a:ext cx="5344784" cy="1986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2400" dirty="0"/>
                  <a:t> is perpendicular to both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dirty="0"/>
                        <m:t>Direction</m:t>
                      </m:r>
                      <m:r>
                        <m:rPr>
                          <m:nor/>
                        </m:rPr>
                        <a:rPr lang="en-US" sz="2400" dirty="0"/>
                        <m:t>: 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FF0000"/>
                          </a:solidFill>
                        </a:rPr>
                        <m:t>right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FF000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FF0000"/>
                          </a:solidFill>
                        </a:rPr>
                        <m:t>hand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FF000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FF0000"/>
                          </a:solidFill>
                        </a:rPr>
                        <m:t>rule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dirty="0"/>
                        <m:t>thumb</m:t>
                      </m:r>
                      <m:r>
                        <m:rPr>
                          <m:nor/>
                        </m:rPr>
                        <a:rPr lang="en-US" sz="2400" dirty="0"/>
                        <m:t> × </m:t>
                      </m:r>
                      <m:r>
                        <m:rPr>
                          <m:nor/>
                        </m:rPr>
                        <a:rPr lang="en-US" sz="2400" dirty="0"/>
                        <m:t>index</m:t>
                      </m:r>
                      <m:r>
                        <m:rPr>
                          <m:nor/>
                        </m:rPr>
                        <a:rPr lang="en-US" sz="2400" dirty="0"/>
                        <m:t> </m:t>
                      </m:r>
                      <m:r>
                        <m:rPr>
                          <m:nor/>
                        </m:rPr>
                        <a:rPr lang="en-US" sz="2400" dirty="0"/>
                        <m:t>finger</m:t>
                      </m:r>
                      <m:r>
                        <m:rPr>
                          <m:nor/>
                        </m:rPr>
                        <a:rPr lang="en-US" sz="2400" dirty="0"/>
                        <m:t> = </m:t>
                      </m:r>
                      <m:r>
                        <m:rPr>
                          <m:nor/>
                        </m:rPr>
                        <a:rPr lang="en-US" sz="2400" dirty="0"/>
                        <m:t>middle</m:t>
                      </m:r>
                      <m:r>
                        <m:rPr>
                          <m:nor/>
                        </m:rPr>
                        <a:rPr lang="en-US" sz="2400" dirty="0"/>
                        <m:t> </m:t>
                      </m:r>
                      <m:r>
                        <m:rPr>
                          <m:nor/>
                        </m:rPr>
                        <a:rPr lang="en-US" sz="2400" dirty="0"/>
                        <m:t>finger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186" y="2582640"/>
                <a:ext cx="5344784" cy="1986185"/>
              </a:xfrm>
              <a:prstGeom prst="rect">
                <a:avLst/>
              </a:prstGeom>
              <a:blipFill>
                <a:blip r:embed="rId5"/>
                <a:stretch>
                  <a:fillRect l="-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 descr="Blue vectors A and B with an angle theta between them. A red vector C is perpendicular to both A and B.">
            <a:extLst>
              <a:ext uri="{FF2B5EF4-FFF2-40B4-BE49-F238E27FC236}">
                <a16:creationId xmlns:a16="http://schemas.microsoft.com/office/drawing/2014/main" id="{68BBCC57-16D5-D0FC-2C9F-F873F36DD9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4238" y="4057151"/>
            <a:ext cx="3121423" cy="22130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49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Torque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000541" y="2679880"/>
                <a:ext cx="3632020" cy="469552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l-GR" sz="2400" dirty="0">
                    <a:solidFill>
                      <a:prstClr val="black"/>
                    </a:solidFill>
                  </a:rPr>
                  <a:t>|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τ</m:t>
                        </m:r>
                      </m:e>
                    </m:acc>
                    <m:r>
                      <m:rPr>
                        <m:nor/>
                      </m:rPr>
                      <a:rPr lang="el-GR" sz="2400" dirty="0">
                        <a:solidFill>
                          <a:prstClr val="black"/>
                        </a:solidFill>
                      </a:rPr>
                      <m:t>|</m:t>
                    </m:r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𝑟𝐹𝑠𝑖𝑛</m:t>
                    </m:r>
                    <m:r>
                      <m:rPr>
                        <m:sty m:val="p"/>
                      </m:rPr>
                      <a:rPr lang="el-GR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⟘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⟘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541" y="2679880"/>
                <a:ext cx="3632020" cy="469552"/>
              </a:xfrm>
              <a:prstGeom prst="rect">
                <a:avLst/>
              </a:prstGeom>
              <a:blipFill>
                <a:blip r:embed="rId4"/>
                <a:stretch>
                  <a:fillRect l="-2341" t="-8861" b="-25316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23" descr="An object that can rotate about a point O with a red force vector F and a blue vector r leading from O to the location where F acts. A red dashed line through the vector F is labeled &quot;line of action&quot;. F is broken into components parallel and perpendicular to r. r is broken into components parallel and perpendicular to F. The perpendicular component of r is labeled &quot;moment arm&quot;.">
            <a:extLst>
              <a:ext uri="{FF2B5EF4-FFF2-40B4-BE49-F238E27FC236}">
                <a16:creationId xmlns:a16="http://schemas.microsoft.com/office/drawing/2014/main" id="{2E89DC8B-FF5A-92AB-4455-4D9FE68CB6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408" y="1497984"/>
            <a:ext cx="6340390" cy="51149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C533F05-D15C-AD4F-2FFB-283F3D446FB1}"/>
                  </a:ext>
                </a:extLst>
              </p:cNvPr>
              <p:cNvSpPr/>
              <p:nvPr/>
            </p:nvSpPr>
            <p:spPr>
              <a:xfrm>
                <a:off x="5000541" y="1497984"/>
                <a:ext cx="1525931" cy="506421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τ</m:t>
                          </m:r>
                        </m:e>
                      </m:acc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r>
                        <a:rPr lang="el-GR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C533F05-D15C-AD4F-2FFB-283F3D446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541" y="1497984"/>
                <a:ext cx="1525931" cy="5064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16950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96802" y="726180"/>
            <a:ext cx="7959144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Direction of torque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17712" y="1701127"/>
                <a:ext cx="8338234" cy="45690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Right hand rule: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  <m:r>
                      <a:rPr lang="el-GR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×</m:t>
                    </m:r>
                    <m:acc>
                      <m:accPr>
                        <m:chr m:val="⃗"/>
                        <m:ctrlPr>
                          <a:rPr lang="el-G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l-G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τ</m:t>
                        </m:r>
                      </m:e>
                    </m:acc>
                  </m:oMath>
                </a14:m>
                <a:r>
                  <a:rPr lang="en-US" sz="2400" dirty="0"/>
                  <a:t>		</a:t>
                </a:r>
                <a:r>
                  <a:rPr lang="en-US" sz="2400" dirty="0">
                    <a:solidFill>
                      <a:prstClr val="black"/>
                    </a:solidFill>
                  </a:rPr>
                  <a:t>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humb</m:t>
                    </m:r>
                    <m:r>
                      <a:rPr lang="el-GR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𝑖𝑛𝑑𝑒𝑥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𝑚𝑖𝑑𝑑𝑙𝑒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 or easier: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If force tends to produce rotation in the positive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-direction, </a:t>
                </a:r>
                <a14:m>
                  <m:oMath xmlns:m="http://schemas.openxmlformats.org/officeDocument/2006/math">
                    <m:r>
                      <a:rPr lang="el-GR" sz="2400" i="1" dirty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400" b="1" i="1" baseline="-25000" dirty="0"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</a:t>
                </a:r>
                <a:r>
                  <a:rPr lang="en-US" sz="2400" i="1" dirty="0"/>
                  <a:t>positive</a:t>
                </a:r>
                <a:r>
                  <a:rPr lang="en-US" sz="2400" dirty="0"/>
                  <a:t>:</a:t>
                </a:r>
              </a:p>
              <a:p>
                <a:r>
                  <a:rPr lang="el-GR" sz="2400" dirty="0"/>
                  <a:t>			</a:t>
                </a:r>
                <a14:m>
                  <m:oMath xmlns:m="http://schemas.openxmlformats.org/officeDocument/2006/math">
                    <m:r>
                      <a:rPr lang="el-GR" sz="2400" i="1" dirty="0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400" b="1" i="1" baseline="-25000" dirty="0"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l-GR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l-GR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l-GR" sz="2400" dirty="0">
                  <a:solidFill>
                    <a:srgbClr val="FF0000"/>
                  </a:solidFill>
                </a:endParaRPr>
              </a:p>
              <a:p>
                <a:r>
                  <a:rPr lang="en-US" sz="2400" dirty="0"/>
                  <a:t>If force tends to produce rotation in the negative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-direction, </a:t>
                </a:r>
                <a14:m>
                  <m:oMath xmlns:m="http://schemas.openxmlformats.org/officeDocument/2006/math">
                    <m:r>
                      <a:rPr lang="el-GR" sz="2400" i="1" dirty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400" b="1" i="1" baseline="-25000" dirty="0"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is </a:t>
                </a:r>
                <a:r>
                  <a:rPr lang="en-US" sz="2400" i="1" dirty="0"/>
                  <a:t>negative</a:t>
                </a:r>
                <a:r>
                  <a:rPr lang="en-US" sz="2400" dirty="0"/>
                  <a:t>:</a:t>
                </a:r>
              </a:p>
              <a:p>
                <a:r>
                  <a:rPr lang="en-US" sz="2400" dirty="0"/>
                  <a:t>  </a:t>
                </a:r>
                <a:r>
                  <a:rPr lang="el-GR" sz="2400" dirty="0"/>
                  <a:t>			</a:t>
                </a:r>
                <a14:m>
                  <m:oMath xmlns:m="http://schemas.openxmlformats.org/officeDocument/2006/math">
                    <m:r>
                      <a:rPr lang="el-GR" sz="2400" i="1" dirty="0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400" b="1" i="1" baseline="-25000" dirty="0"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‒ 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l-GR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l-GR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Indicate positive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-direction through curved arrow.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12" y="1701127"/>
                <a:ext cx="8338234" cy="4569071"/>
              </a:xfrm>
              <a:prstGeom prst="rect">
                <a:avLst/>
              </a:prstGeom>
              <a:blipFill>
                <a:blip r:embed="rId4"/>
                <a:stretch>
                  <a:fillRect l="-1170" r="-658" b="-2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9987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>
            <a:extLst>
              <a:ext uri="{FF2B5EF4-FFF2-40B4-BE49-F238E27FC236}">
                <a16:creationId xmlns:a16="http://schemas.microsoft.com/office/drawing/2014/main" id="{07CFA5BC-D00E-CA99-EB39-D6DC44D28642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490142" y="334005"/>
            <a:ext cx="7959144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 of torque component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" name="Picture 23" descr="A black dot with a counterclockwise black arrow drawn around it. A green vector labeled F1 left of the dot and a blue vector labeled F2 right of the dot. Dashed lines extending the vectors, respecively, are labeled &quot;line of action&quot;. Red vectors r1 and r2 point from the black dot to the location of the force vectors.">
            <a:extLst>
              <a:ext uri="{FF2B5EF4-FFF2-40B4-BE49-F238E27FC236}">
                <a16:creationId xmlns:a16="http://schemas.microsoft.com/office/drawing/2014/main" id="{A17C581F-CA73-65AD-3D58-10DC7D4D09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207" y="1069600"/>
            <a:ext cx="2542252" cy="44626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6" name="TextBox 245"/>
              <p:cNvSpPr txBox="1"/>
              <p:nvPr/>
            </p:nvSpPr>
            <p:spPr>
              <a:xfrm>
                <a:off x="5222762" y="1873422"/>
                <a:ext cx="32265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</a:rPr>
                            <m:t>τ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6" name="TextBox 2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762" y="1873422"/>
                <a:ext cx="3226524" cy="369332"/>
              </a:xfrm>
              <a:prstGeom prst="rect">
                <a:avLst/>
              </a:prstGeom>
              <a:blipFill>
                <a:blip r:embed="rId5"/>
                <a:stretch>
                  <a:fillRect l="-756" r="-378"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7" name="TextBox 246"/>
              <p:cNvSpPr txBox="1"/>
              <p:nvPr/>
            </p:nvSpPr>
            <p:spPr>
              <a:xfrm>
                <a:off x="5149601" y="3057838"/>
                <a:ext cx="337284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</a:rPr>
                            <m:t>τ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7" name="TextBox 2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601" y="3057838"/>
                <a:ext cx="3372846" cy="369332"/>
              </a:xfrm>
              <a:prstGeom prst="rect">
                <a:avLst/>
              </a:prstGeom>
              <a:blipFill>
                <a:blip r:embed="rId6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3D8E60F4-11F3-B25B-5E5B-18A69B770926}"/>
              </a:ext>
            </a:extLst>
          </p:cNvPr>
          <p:cNvSpPr txBox="1">
            <a:spLocks/>
          </p:cNvSpPr>
          <p:nvPr/>
        </p:nvSpPr>
        <p:spPr>
          <a:xfrm>
            <a:off x="978308" y="5616054"/>
            <a:ext cx="466025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Curved arrow indicates positive z-direction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Curl right-hand fingers; z-direction is thumb.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1386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Angular acceleration of rigid object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867089" y="2908845"/>
                <a:ext cx="2028184" cy="98668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1" dirty="0" smtClean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dirty="0" smtClean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089" y="2908845"/>
                <a:ext cx="2028184" cy="98668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984889" y="3171352"/>
                <a:ext cx="33135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Compare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</a:rPr>
                      <m:t>Σ</m:t>
                    </m:r>
                    <m:sSub>
                      <m:sSubPr>
                        <m:ctrlPr>
                          <a:rPr lang="el-G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𝑚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889" y="3171352"/>
                <a:ext cx="3313536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2947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91492" y="1566929"/>
                <a:ext cx="5763565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Rigid object that can rotate about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-axis. </a:t>
                </a:r>
              </a:p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i="1" baseline="-25000" dirty="0" err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 moment of inertia about z-axis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492" y="1566929"/>
                <a:ext cx="5763565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693" t="-5147" r="-635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948018" y="5069541"/>
            <a:ext cx="81099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Begin with </a:t>
            </a:r>
            <a:r>
              <a:rPr lang="en-US" sz="2400" dirty="0">
                <a:solidFill>
                  <a:srgbClr val="FF0000"/>
                </a:solidFill>
              </a:rPr>
              <a:t>extended</a:t>
            </a:r>
            <a:r>
              <a:rPr lang="en-US" sz="2400" dirty="0"/>
              <a:t> free-body diagram that shows forces </a:t>
            </a:r>
          </a:p>
          <a:p>
            <a:r>
              <a:rPr lang="en-US" sz="2400" dirty="0"/>
              <a:t>and </a:t>
            </a:r>
            <a:r>
              <a:rPr lang="en-US" sz="2400" dirty="0">
                <a:solidFill>
                  <a:srgbClr val="FF0000"/>
                </a:solidFill>
              </a:rPr>
              <a:t>where they act on the object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427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 descr="A horizontal bar of length 𝐿 and mass 𝑀 has a point O labeled at its end. "/>
              <p:cNvSpPr txBox="1"/>
              <p:nvPr/>
            </p:nvSpPr>
            <p:spPr>
              <a:xfrm>
                <a:off x="537400" y="1392072"/>
                <a:ext cx="8006099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 uniform bar of length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dirty="0"/>
                  <a:t> and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 can freely rotate about frictionless horizontal axis </a:t>
                </a:r>
                <a:r>
                  <a:rPr lang="en-US" sz="2400" i="1" dirty="0"/>
                  <a:t>O </a:t>
                </a:r>
                <a:r>
                  <a:rPr lang="en-US" sz="2400" dirty="0"/>
                  <a:t>at its end.  The bar is initially in a horizontal position, is released from rest, and swings down under the influence of gravity. What is the initial angular acceleration of the bar just after it is released from rest?</a:t>
                </a:r>
              </a:p>
              <a:p>
                <a14:m>
                  <m:oMath xmlns:m="http://schemas.openxmlformats.org/officeDocument/2006/math">
                    <m:r>
                      <a:rPr lang="pt-BR" sz="240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pt-BR" sz="2400" i="1" baseline="-25000" dirty="0" smtClean="0">
                        <a:latin typeface="Cambria Math" panose="02040503050406030204" pitchFamily="18" charset="0"/>
                      </a:rPr>
                      <m:t>𝑏𝑎𝑟</m:t>
                    </m:r>
                    <m:r>
                      <a:rPr lang="pt-BR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2400" i="1" dirty="0">
                        <a:latin typeface="Cambria Math" panose="02040503050406030204" pitchFamily="18" charset="0"/>
                      </a:rPr>
                      <m:t>= ⅓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pt-BR" sz="2400" i="1" baseline="-250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2400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pt-BR" sz="2400" i="1" baseline="30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pt-BR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/>
                  <a:t>about </a:t>
                </a:r>
                <a:r>
                  <a:rPr lang="pt-BR" sz="2400" i="1" dirty="0"/>
                  <a:t>O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TextBox 1" descr="A horizontal bar of length 𝐿 and mass 𝑀 has a point O labeled at its end. 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400" y="1392072"/>
                <a:ext cx="8006099" cy="2677656"/>
              </a:xfrm>
              <a:prstGeom prst="rect">
                <a:avLst/>
              </a:prstGeom>
              <a:blipFill>
                <a:blip r:embed="rId4"/>
                <a:stretch>
                  <a:fillRect l="-1142" t="-1591" r="-76" b="-4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 descr="A horizontal bar of length 𝐿 and mass 𝑀 with a point labeled O at its right end.">
            <a:extLst>
              <a:ext uri="{FF2B5EF4-FFF2-40B4-BE49-F238E27FC236}">
                <a16:creationId xmlns:a16="http://schemas.microsoft.com/office/drawing/2014/main" id="{9B850B5C-223F-2CDB-4B13-8E99D8512B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071" y="4395523"/>
            <a:ext cx="5511262" cy="18228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41231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4439</TotalTime>
  <Words>493</Words>
  <Application>Microsoft Office PowerPoint</Application>
  <PresentationFormat>On-screen Show (4:3)</PresentationFormat>
  <Paragraphs>65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Office Theme</vt:lpstr>
      <vt:lpstr>Lecture 21:  Torque</vt:lpstr>
      <vt:lpstr>What causes rotation?</vt:lpstr>
      <vt:lpstr>Vector cross product: magnitude</vt:lpstr>
      <vt:lpstr>Vector cross product: Direction</vt:lpstr>
      <vt:lpstr>Torque</vt:lpstr>
      <vt:lpstr>Direction of torque</vt:lpstr>
      <vt:lpstr>Sign of torque component</vt:lpstr>
      <vt:lpstr>Angular acceleration of rigid object</vt:lpstr>
      <vt:lpstr>Example 1:</vt:lpstr>
      <vt:lpstr>Example 2: Rolling w/o slipping</vt:lpstr>
      <vt:lpstr>Example 3: Coupled objects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</dc:title>
  <dc:creator>Agnes</dc:creator>
  <cp:lastModifiedBy>Vojta, Agnes</cp:lastModifiedBy>
  <cp:revision>163</cp:revision>
  <dcterms:created xsi:type="dcterms:W3CDTF">2014-04-11T05:21:24Z</dcterms:created>
  <dcterms:modified xsi:type="dcterms:W3CDTF">2025-07-22T10:55:12Z</dcterms:modified>
</cp:coreProperties>
</file>