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5" r:id="rId2"/>
    <p:sldId id="307" r:id="rId3"/>
    <p:sldId id="311" r:id="rId4"/>
    <p:sldId id="320" r:id="rId5"/>
    <p:sldId id="322" r:id="rId6"/>
    <p:sldId id="327" r:id="rId7"/>
    <p:sldId id="324" r:id="rId8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89" autoAdjust="0"/>
  </p:normalViewPr>
  <p:slideViewPr>
    <p:cSldViewPr snapToGrid="0">
      <p:cViewPr varScale="1">
        <p:scale>
          <a:sx n="70" d="100"/>
          <a:sy n="70" d="100"/>
        </p:scale>
        <p:origin x="279" y="48"/>
      </p:cViewPr>
      <p:guideLst/>
    </p:cSldViewPr>
  </p:slideViewPr>
  <p:outlineViewPr>
    <p:cViewPr>
      <p:scale>
        <a:sx n="33" d="100"/>
        <a:sy n="33" d="100"/>
      </p:scale>
      <p:origin x="0" y="-56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AEE551E-4B45-421C-A740-37FEEB7B771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86C886B-0A22-4B9A-95C9-60439F28A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74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73754"/>
            <a:ext cx="7388860" cy="2760346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41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0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05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00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91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28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0" y="862885"/>
            <a:ext cx="7934319" cy="1200329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22: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Static Equilibrium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46104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Conditions for static equilibrium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Conditions for static equilibrium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3818" y="1629083"/>
            <a:ext cx="3251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 linear acceleration: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189710" y="2230428"/>
                <a:ext cx="1465337" cy="837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=0</m:t>
                          </m:r>
                          <m:r>
                            <m:rPr>
                              <m:nor/>
                            </m:rPr>
                            <a:rPr lang="en-US" sz="2000" dirty="0"/>
                            <m:t>  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710" y="2230428"/>
                <a:ext cx="1465337" cy="837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893818" y="3235925"/>
            <a:ext cx="35253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No angular acceleration: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205130" y="3869402"/>
                <a:ext cx="1434495" cy="837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sz="2000" i="1" dirty="0" smtClean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</m:acc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=0</m:t>
                          </m:r>
                          <m:r>
                            <m:rPr>
                              <m:nor/>
                            </m:rPr>
                            <a:rPr lang="en-US" sz="2000" dirty="0"/>
                            <m:t>  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130" y="3869402"/>
                <a:ext cx="1434495" cy="837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2240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Two-dimensional problems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11613" y="2960136"/>
                <a:ext cx="1654684" cy="2775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2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=0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 dirty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613" y="2960136"/>
                <a:ext cx="1654684" cy="27753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8358" y="1497243"/>
                <a:ext cx="806362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All forces act in one plane, the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US" sz="2400" dirty="0"/>
                  <a:t>-plane</a:t>
                </a:r>
              </a:p>
              <a:p>
                <a:r>
                  <a:rPr lang="en-US" sz="2400" dirty="0"/>
                  <a:t>→all torques perpendicular to this plane, in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-direction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358" y="1497243"/>
                <a:ext cx="8063629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1134" t="-5147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3427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60482" y="61231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Choice of reference point for torques</a:t>
            </a:r>
          </a:p>
        </p:txBody>
      </p:sp>
      <p:sp>
        <p:nvSpPr>
          <p:cNvPr id="2" name="Rectangle 1"/>
          <p:cNvSpPr/>
          <p:nvPr/>
        </p:nvSpPr>
        <p:spPr>
          <a:xfrm>
            <a:off x="745148" y="1627803"/>
            <a:ext cx="77433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Object does not rotate → may choose </a:t>
            </a:r>
            <a:r>
              <a:rPr lang="en-US" sz="2400" i="1" dirty="0">
                <a:solidFill>
                  <a:srgbClr val="FF0000"/>
                </a:solidFill>
              </a:rPr>
              <a:t>any</a:t>
            </a:r>
            <a:r>
              <a:rPr lang="en-US" sz="2400" dirty="0"/>
              <a:t> point about which to calculate torques. </a:t>
            </a:r>
          </a:p>
          <a:p>
            <a:endParaRPr lang="en-US" sz="2400" dirty="0"/>
          </a:p>
          <a:p>
            <a:r>
              <a:rPr lang="en-US" sz="2400" dirty="0"/>
              <a:t>Reference point along the line of action of a force: moment arm is zero →no torque</a:t>
            </a:r>
          </a:p>
          <a:p>
            <a:endParaRPr lang="en-US" sz="2400" dirty="0"/>
          </a:p>
          <a:p>
            <a:r>
              <a:rPr lang="en-US" sz="2400" dirty="0"/>
              <a:t>Convenient choice of reference point: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point where several forces 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point where unknown force acts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123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1169551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 Example: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Father and son on see-saw</a:t>
            </a:r>
          </a:p>
        </p:txBody>
      </p:sp>
      <p:sp>
        <p:nvSpPr>
          <p:cNvPr id="4" name="Rectangle 3"/>
          <p:cNvSpPr/>
          <p:nvPr/>
        </p:nvSpPr>
        <p:spPr>
          <a:xfrm>
            <a:off x="774531" y="2285248"/>
            <a:ext cx="775532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/>
              <a:t>Father (mass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/>
              <a:t>) and son (mass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/>
              <a:t>) are on a see-saw, which is a beam of mass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/>
              <a:t> and length </a:t>
            </a:r>
            <a:r>
              <a:rPr lang="en-US" sz="2400" dirty="0">
                <a:solidFill>
                  <a:srgbClr val="FF0000"/>
                </a:solidFill>
              </a:rPr>
              <a:t>L</a:t>
            </a:r>
            <a:r>
              <a:rPr lang="en-US" sz="2400" dirty="0"/>
              <a:t> that is pivoted in the middle. The son sits at one end. How far from the middle does the father have to sit for the see-saw to be in equilibrium?</a:t>
            </a:r>
            <a:endParaRPr lang="en-US" sz="2400" dirty="0">
              <a:effectLst/>
              <a:ea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5220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2</a:t>
            </a:r>
          </a:p>
        </p:txBody>
      </p:sp>
      <p:sp>
        <p:nvSpPr>
          <p:cNvPr id="2" name="Rectangle 1"/>
          <p:cNvSpPr/>
          <p:nvPr/>
        </p:nvSpPr>
        <p:spPr>
          <a:xfrm>
            <a:off x="605118" y="1252486"/>
            <a:ext cx="4881282" cy="395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Calibri" panose="020F0502020204030204" pitchFamily="34" charset="0"/>
              </a:rPr>
              <a:t>A  massless beam of length </a:t>
            </a:r>
            <a:r>
              <a:rPr lang="en-US" sz="2000" i="1" dirty="0">
                <a:ea typeface="Calibri" panose="020F0502020204030204" pitchFamily="34" charset="0"/>
              </a:rPr>
              <a:t>L</a:t>
            </a:r>
            <a:r>
              <a:rPr lang="en-US" sz="2000" dirty="0">
                <a:ea typeface="Calibri" panose="020F0502020204030204" pitchFamily="34" charset="0"/>
              </a:rPr>
              <a:t> has its lower end pivoted at </a:t>
            </a:r>
            <a:r>
              <a:rPr lang="en-US" sz="2000" b="1" dirty="0">
                <a:ea typeface="Calibri" panose="020F0502020204030204" pitchFamily="34" charset="0"/>
              </a:rPr>
              <a:t>P</a:t>
            </a:r>
            <a:r>
              <a:rPr lang="en-US" sz="2000" dirty="0">
                <a:ea typeface="Calibri" panose="020F0502020204030204" pitchFamily="34" charset="0"/>
              </a:rPr>
              <a:t> on the floor, making an angle </a:t>
            </a:r>
            <a:r>
              <a:rPr lang="el-GR" sz="2000" dirty="0">
                <a:ea typeface="Calibri" panose="020F0502020204030204" pitchFamily="34" charset="0"/>
                <a:cs typeface="WP Greek Century"/>
              </a:rPr>
              <a:t>θ</a:t>
            </a:r>
            <a:r>
              <a:rPr lang="en-US" sz="2000" dirty="0">
                <a:ea typeface="Calibri" panose="020F0502020204030204" pitchFamily="34" charset="0"/>
                <a:cs typeface="WP Greek Century"/>
              </a:rPr>
              <a:t> </a:t>
            </a:r>
            <a:r>
              <a:rPr lang="en-US" sz="2000" dirty="0">
                <a:ea typeface="Calibri" panose="020F0502020204030204" pitchFamily="34" charset="0"/>
              </a:rPr>
              <a:t>with the floor.  A horizontal cable is attached from its upper end </a:t>
            </a:r>
            <a:r>
              <a:rPr lang="en-US" sz="2000" b="1" dirty="0">
                <a:ea typeface="Calibri" panose="020F0502020204030204" pitchFamily="34" charset="0"/>
              </a:rPr>
              <a:t>E</a:t>
            </a:r>
            <a:r>
              <a:rPr lang="en-US" sz="2000" dirty="0">
                <a:ea typeface="Calibri" panose="020F0502020204030204" pitchFamily="34" charset="0"/>
              </a:rPr>
              <a:t> to a point </a:t>
            </a:r>
            <a:r>
              <a:rPr lang="en-US" sz="2000" b="1" dirty="0">
                <a:ea typeface="Calibri" panose="020F0502020204030204" pitchFamily="34" charset="0"/>
              </a:rPr>
              <a:t>A</a:t>
            </a:r>
            <a:r>
              <a:rPr lang="en-US" sz="2000" dirty="0">
                <a:ea typeface="Calibri" panose="020F0502020204030204" pitchFamily="34" charset="0"/>
              </a:rPr>
              <a:t> on a nearby wall.  A rope is attached at one-fourth of the way down from the beam’s upper end, and hangs vertically downward.  A disgustingly cheery purple dinosaur of mass </a:t>
            </a:r>
            <a:r>
              <a:rPr lang="en-US" sz="2000" i="1" dirty="0">
                <a:ea typeface="Calibri" panose="020F0502020204030204" pitchFamily="34" charset="0"/>
              </a:rPr>
              <a:t>M</a:t>
            </a:r>
            <a:r>
              <a:rPr lang="en-US" sz="2000" dirty="0">
                <a:ea typeface="Calibri" panose="020F0502020204030204" pitchFamily="34" charset="0"/>
              </a:rPr>
              <a:t> is attached motionless to the end of the rope.</a:t>
            </a:r>
          </a:p>
        </p:txBody>
      </p:sp>
      <p:graphicFrame>
        <p:nvGraphicFramePr>
          <p:cNvPr id="6" name="Object 5" descr="A beam of length L has its lower end pivoted at P on the floor, making an angle θ with the floor.  A horizontal cable is attached from its upper end E to a point A on a nearby wall.  A rope is attached at one-fourth of the way down from the beam’s upper end, and hangs vertically downward.  A purple dinosaur of mass M is attached to the end of the rope.&#10;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372347"/>
              </p:ext>
            </p:extLst>
          </p:nvPr>
        </p:nvGraphicFramePr>
        <p:xfrm>
          <a:off x="5473266" y="1394745"/>
          <a:ext cx="3235539" cy="333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466975" imgH="2543175" progId="">
                  <p:embed/>
                </p:oleObj>
              </mc:Choice>
              <mc:Fallback>
                <p:oleObj r:id="rId4" imgW="2466975" imgH="254317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266" y="1394745"/>
                        <a:ext cx="3235539" cy="3335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05118" y="5208121"/>
            <a:ext cx="8390964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Calibri" panose="020F0502020204030204" pitchFamily="34" charset="0"/>
              </a:rPr>
              <a:t>Derive an expression for the tension in the horizontal cable </a:t>
            </a:r>
            <a:r>
              <a:rPr lang="en-US" sz="2000" b="1" dirty="0">
                <a:ea typeface="Calibri" panose="020F0502020204030204" pitchFamily="34" charset="0"/>
              </a:rPr>
              <a:t>AE.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Calibri" panose="020F0502020204030204" pitchFamily="34" charset="0"/>
              </a:rPr>
              <a:t>What are the x and y components of the force exerted by the pivot on the lower end of the beam?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26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5198" y="486321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Complex example</a:t>
            </a:r>
          </a:p>
        </p:txBody>
      </p:sp>
      <p:sp>
        <p:nvSpPr>
          <p:cNvPr id="2" name="Rectangle 1"/>
          <p:cNvSpPr/>
          <p:nvPr/>
        </p:nvSpPr>
        <p:spPr>
          <a:xfrm>
            <a:off x="900751" y="1341609"/>
            <a:ext cx="41420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A uniform beam of length </a:t>
            </a:r>
            <a:r>
              <a:rPr lang="en-US" sz="2000" i="1" dirty="0">
                <a:solidFill>
                  <a:srgbClr val="FF0000"/>
                </a:solidFill>
              </a:rPr>
              <a:t>L</a:t>
            </a:r>
            <a:r>
              <a:rPr lang="en-US" sz="2000" dirty="0"/>
              <a:t> and weight </a:t>
            </a:r>
            <a:r>
              <a:rPr lang="en-US" sz="2000" i="1" dirty="0">
                <a:solidFill>
                  <a:srgbClr val="FF0000"/>
                </a:solidFill>
              </a:rPr>
              <a:t>W</a:t>
            </a:r>
            <a:r>
              <a:rPr lang="en-US" sz="2000" dirty="0"/>
              <a:t> is set upright on a rough floor which has a coefficient of static friction </a:t>
            </a:r>
            <a:r>
              <a:rPr lang="en-US" sz="2000" dirty="0">
                <a:solidFill>
                  <a:srgbClr val="FF0000"/>
                </a:solidFill>
              </a:rPr>
              <a:t>μ</a:t>
            </a:r>
            <a:r>
              <a:rPr lang="en-US" sz="2000" dirty="0"/>
              <a:t> with the beam. A constant, horizontal pulling force is applied to the beam at some height above the ground.  A rope which makes an angle θ with the beam is attached to the top end of the beam. The tension in the rope is </a:t>
            </a:r>
            <a:r>
              <a:rPr lang="en-US" sz="2000" i="1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. The lower end of the beam is </a:t>
            </a:r>
            <a:r>
              <a:rPr lang="en-US" sz="2000" b="1" dirty="0"/>
              <a:t>just about to slide</a:t>
            </a:r>
            <a:r>
              <a:rPr lang="en-US" sz="2000" dirty="0"/>
              <a:t>.</a:t>
            </a:r>
          </a:p>
        </p:txBody>
      </p:sp>
      <p:grpSp>
        <p:nvGrpSpPr>
          <p:cNvPr id="5" name="Group 4" descr="A uniform beam of length L and weight W is set upright on a rough floor which has a coefficient of static friction μ with the beam. An arrow to the right is applied to the beam at some height above the ground.  A rope which makes an angle θ with the beam is attached to the top end of the beam. ">
            <a:extLst>
              <a:ext uri="{FF2B5EF4-FFF2-40B4-BE49-F238E27FC236}">
                <a16:creationId xmlns:a16="http://schemas.microsoft.com/office/drawing/2014/main" id="{7367209B-B452-17C7-CF86-7CA1C616B458}"/>
              </a:ext>
            </a:extLst>
          </p:cNvPr>
          <p:cNvGrpSpPr/>
          <p:nvPr/>
        </p:nvGrpSpPr>
        <p:grpSpPr>
          <a:xfrm>
            <a:off x="5483539" y="1878368"/>
            <a:ext cx="2759710" cy="1968500"/>
            <a:chOff x="0" y="0"/>
            <a:chExt cx="2759710" cy="1968500"/>
          </a:xfrm>
        </p:grpSpPr>
        <p:sp>
          <p:nvSpPr>
            <p:cNvPr id="7" name="Text Box 43">
              <a:extLst>
                <a:ext uri="{FF2B5EF4-FFF2-40B4-BE49-F238E27FC236}">
                  <a16:creationId xmlns:a16="http://schemas.microsoft.com/office/drawing/2014/main" id="{127614CF-D3F4-24D6-DBA0-C200F107DC33}"/>
                </a:ext>
              </a:extLst>
            </p:cNvPr>
            <p:cNvSpPr txBox="1"/>
            <p:nvPr/>
          </p:nvSpPr>
          <p:spPr>
            <a:xfrm>
              <a:off x="2495550" y="768350"/>
              <a:ext cx="264160" cy="3429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en-US" sz="2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D599A8C-D83D-73C7-1F76-EDAF9C485560}"/>
                </a:ext>
              </a:extLst>
            </p:cNvPr>
            <p:cNvGrpSpPr/>
            <p:nvPr/>
          </p:nvGrpSpPr>
          <p:grpSpPr>
            <a:xfrm>
              <a:off x="0" y="0"/>
              <a:ext cx="2628900" cy="1968500"/>
              <a:chOff x="0" y="0"/>
              <a:chExt cx="2628900" cy="1968500"/>
            </a:xfrm>
          </p:grpSpPr>
          <p:sp>
            <p:nvSpPr>
              <p:cNvPr id="9" name="Text Box 47">
                <a:extLst>
                  <a:ext uri="{FF2B5EF4-FFF2-40B4-BE49-F238E27FC236}">
                    <a16:creationId xmlns:a16="http://schemas.microsoft.com/office/drawing/2014/main" id="{DBED4576-CBE8-8D6A-D12D-E04F4F98C9E4}"/>
                  </a:ext>
                </a:extLst>
              </p:cNvPr>
              <p:cNvSpPr txBox="1"/>
              <p:nvPr/>
            </p:nvSpPr>
            <p:spPr>
              <a:xfrm>
                <a:off x="495300" y="1625600"/>
                <a:ext cx="287020" cy="3429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sz="2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µ</a:t>
                </a:r>
                <a:endParaRPr lang="en-US" sz="2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3870AC9-75F3-53C9-3331-F43F7D432053}"/>
                  </a:ext>
                </a:extLst>
              </p:cNvPr>
              <p:cNvGrpSpPr/>
              <p:nvPr/>
            </p:nvGrpSpPr>
            <p:grpSpPr>
              <a:xfrm>
                <a:off x="0" y="0"/>
                <a:ext cx="2628900" cy="1917700"/>
                <a:chOff x="0" y="0"/>
                <a:chExt cx="2628900" cy="1917700"/>
              </a:xfrm>
            </p:grpSpPr>
            <p:sp>
              <p:nvSpPr>
                <p:cNvPr id="11" name="Text Box 40">
                  <a:extLst>
                    <a:ext uri="{FF2B5EF4-FFF2-40B4-BE49-F238E27FC236}">
                      <a16:creationId xmlns:a16="http://schemas.microsoft.com/office/drawing/2014/main" id="{AB208D94-37A5-A119-D6AD-0AEEB951C813}"/>
                    </a:ext>
                  </a:extLst>
                </p:cNvPr>
                <p:cNvSpPr txBox="1"/>
                <p:nvPr/>
              </p:nvSpPr>
              <p:spPr>
                <a:xfrm>
                  <a:off x="1028700" y="254000"/>
                  <a:ext cx="283845" cy="3429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Aft>
                      <a:spcPts val="800"/>
                    </a:spcAft>
                    <a:buNone/>
                  </a:pPr>
                  <a:r>
                    <a:rPr lang="en-US" sz="20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θ</a:t>
                  </a:r>
                  <a:endParaRPr lang="en-US" sz="2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" name="Text Box 38">
                  <a:extLst>
                    <a:ext uri="{FF2B5EF4-FFF2-40B4-BE49-F238E27FC236}">
                      <a16:creationId xmlns:a16="http://schemas.microsoft.com/office/drawing/2014/main" id="{068F898A-2EAC-E413-BCB2-B55017BAA2FB}"/>
                    </a:ext>
                  </a:extLst>
                </p:cNvPr>
                <p:cNvSpPr txBox="1"/>
                <p:nvPr/>
              </p:nvSpPr>
              <p:spPr>
                <a:xfrm>
                  <a:off x="539750" y="254000"/>
                  <a:ext cx="276225" cy="3429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Aft>
                      <a:spcPts val="800"/>
                    </a:spcAft>
                    <a:buNone/>
                  </a:pPr>
                  <a:r>
                    <a:rPr lang="en-US" sz="20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</a:p>
              </p:txBody>
            </p: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DA6ECE4A-8415-E355-0670-FE39F1AC9363}"/>
                    </a:ext>
                  </a:extLst>
                </p:cNvPr>
                <p:cNvCxnSpPr/>
                <p:nvPr/>
              </p:nvCxnSpPr>
              <p:spPr>
                <a:xfrm>
                  <a:off x="1333500" y="0"/>
                  <a:ext cx="6350" cy="19177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581252FA-F9FD-DB07-CB5F-A5E242DF3462}"/>
                    </a:ext>
                  </a:extLst>
                </p:cNvPr>
                <p:cNvCxnSpPr/>
                <p:nvPr/>
              </p:nvCxnSpPr>
              <p:spPr>
                <a:xfrm flipH="1">
                  <a:off x="539750" y="0"/>
                  <a:ext cx="793750" cy="73025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8F79DBB1-12DD-375E-20BF-2F057345AF21}"/>
                    </a:ext>
                  </a:extLst>
                </p:cNvPr>
                <p:cNvCxnSpPr/>
                <p:nvPr/>
              </p:nvCxnSpPr>
              <p:spPr>
                <a:xfrm>
                  <a:off x="1371600" y="1397000"/>
                  <a:ext cx="914400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C0EB3F03-BFDB-F777-F7AD-C09D0EBE139F}"/>
                    </a:ext>
                  </a:extLst>
                </p:cNvPr>
                <p:cNvCxnSpPr/>
                <p:nvPr/>
              </p:nvCxnSpPr>
              <p:spPr>
                <a:xfrm>
                  <a:off x="0" y="1917700"/>
                  <a:ext cx="26289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Text Box 39">
                  <a:extLst>
                    <a:ext uri="{FF2B5EF4-FFF2-40B4-BE49-F238E27FC236}">
                      <a16:creationId xmlns:a16="http://schemas.microsoft.com/office/drawing/2014/main" id="{022FDC90-4E28-5066-80B1-D7201E2A4F0F}"/>
                    </a:ext>
                  </a:extLst>
                </p:cNvPr>
                <p:cNvSpPr txBox="1"/>
                <p:nvPr/>
              </p:nvSpPr>
              <p:spPr>
                <a:xfrm>
                  <a:off x="850900" y="825500"/>
                  <a:ext cx="347980" cy="3429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Aft>
                      <a:spcPts val="800"/>
                    </a:spcAft>
                    <a:buNone/>
                  </a:pPr>
                  <a:r>
                    <a:rPr lang="en-US" sz="20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W</a:t>
                  </a:r>
                </a:p>
              </p:txBody>
            </p:sp>
            <p:sp>
              <p:nvSpPr>
                <p:cNvPr id="18" name="Text Box 41">
                  <a:extLst>
                    <a:ext uri="{FF2B5EF4-FFF2-40B4-BE49-F238E27FC236}">
                      <a16:creationId xmlns:a16="http://schemas.microsoft.com/office/drawing/2014/main" id="{F9F0DCD9-F77D-EACB-87FC-3032438F82E5}"/>
                    </a:ext>
                  </a:extLst>
                </p:cNvPr>
                <p:cNvSpPr txBox="1"/>
                <p:nvPr/>
              </p:nvSpPr>
              <p:spPr>
                <a:xfrm>
                  <a:off x="1485900" y="1511300"/>
                  <a:ext cx="365125" cy="3175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Aft>
                      <a:spcPts val="800"/>
                    </a:spcAft>
                    <a:buNone/>
                  </a:pPr>
                  <a:r>
                    <a:rPr lang="en-US" sz="20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h?</a:t>
                  </a:r>
                </a:p>
              </p:txBody>
            </p: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B63F6B52-4927-8939-2CB7-338FDA094C17}"/>
                    </a:ext>
                  </a:extLst>
                </p:cNvPr>
                <p:cNvCxnSpPr/>
                <p:nvPr/>
              </p:nvCxnSpPr>
              <p:spPr>
                <a:xfrm flipV="1">
                  <a:off x="2400300" y="0"/>
                  <a:ext cx="0" cy="1917700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" name="Rectangle 3"/>
          <p:cNvSpPr/>
          <p:nvPr/>
        </p:nvSpPr>
        <p:spPr>
          <a:xfrm>
            <a:off x="852984" y="5424100"/>
            <a:ext cx="77041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Derive an expression for the height </a:t>
            </a:r>
            <a:r>
              <a:rPr lang="en-US" sz="2000" i="1" dirty="0">
                <a:solidFill>
                  <a:srgbClr val="FF0000"/>
                </a:solidFill>
              </a:rPr>
              <a:t>h</a:t>
            </a:r>
            <a:r>
              <a:rPr lang="en-US" sz="2000" dirty="0"/>
              <a:t> above the ground at which the pulling force is applied, in terms of relevant system parameters.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32836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7191</TotalTime>
  <Words>419</Words>
  <Application>Microsoft Office PowerPoint</Application>
  <PresentationFormat>On-screen Show (4:3)</PresentationFormat>
  <Paragraphs>45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Times New Roman</vt:lpstr>
      <vt:lpstr>Office Theme</vt:lpstr>
      <vt:lpstr>Lecture 22:  Static Equilibrium</vt:lpstr>
      <vt:lpstr>Conditions for static equilibrium</vt:lpstr>
      <vt:lpstr>Two-dimensional problems</vt:lpstr>
      <vt:lpstr>Choice of reference point for torques</vt:lpstr>
      <vt:lpstr>Easy Example:  Father and son on see-saw</vt:lpstr>
      <vt:lpstr>Example 2</vt:lpstr>
      <vt:lpstr>Complex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Harmonic Motion</dc:title>
  <dc:creator>Agnes</dc:creator>
  <cp:lastModifiedBy>Agnes Vojta</cp:lastModifiedBy>
  <cp:revision>174</cp:revision>
  <cp:lastPrinted>2014-10-28T18:30:08Z</cp:lastPrinted>
  <dcterms:created xsi:type="dcterms:W3CDTF">2014-04-11T05:21:24Z</dcterms:created>
  <dcterms:modified xsi:type="dcterms:W3CDTF">2025-07-16T22:51:55Z</dcterms:modified>
</cp:coreProperties>
</file>