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5" r:id="rId2"/>
    <p:sldId id="332" r:id="rId3"/>
    <p:sldId id="307" r:id="rId4"/>
    <p:sldId id="308" r:id="rId5"/>
    <p:sldId id="311" r:id="rId6"/>
    <p:sldId id="328" r:id="rId7"/>
    <p:sldId id="329" r:id="rId8"/>
    <p:sldId id="330" r:id="rId9"/>
    <p:sldId id="322" r:id="rId10"/>
    <p:sldId id="324" r:id="rId11"/>
    <p:sldId id="323" r:id="rId12"/>
    <p:sldId id="33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2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00" autoAdjust="0"/>
    <p:restoredTop sz="94689" autoAdjust="0"/>
  </p:normalViewPr>
  <p:slideViewPr>
    <p:cSldViewPr snapToGrid="0">
      <p:cViewPr varScale="1">
        <p:scale>
          <a:sx n="111" d="100"/>
          <a:sy n="111" d="100"/>
        </p:scale>
        <p:origin x="1746" y="96"/>
      </p:cViewPr>
      <p:guideLst/>
    </p:cSldViewPr>
  </p:slideViewPr>
  <p:outlineViewPr>
    <p:cViewPr>
      <p:scale>
        <a:sx n="33" d="100"/>
        <a:sy n="33" d="100"/>
      </p:scale>
      <p:origin x="0" y="-56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07-27T22:52:58.583"/>
    </inkml:context>
    <inkml:brush xml:id="br0">
      <inkml:brushProperty name="width" value="0.1" units="cm"/>
      <inkml:brushProperty name="height" value="0.1" units="cm"/>
      <inkml:brushProperty name="color" value="#177D36"/>
      <inkml:brushProperty name="fitToCurve" value="1"/>
    </inkml:brush>
  </inkml:definitions>
  <inkml:trace contextRef="#ctx0" brushRef="#br0">0 785 20 0,'4'-4'10'0,"0"1"-7"16,4-5 10-16,-8 8-12 16,8-3 0-16,0 3 0 15,0 0 0-15,4 0-2 16,4-4 1-16,-4 1 1 31,4-1 0-31,3 1-1 16,13-4 1-16,4 0-1 0,8 0 0 15,7 0 0-15,1 0 1 16,11 0-1-16,9-4 0 16,-5 0 0-16,1-3 0 15,7 4 0-15,8 3 0 16,1-4 0-16,11 4 0 0,0-4 0 15,-4 1 1-15,9-4-1 16,3 3 0-16,8-3 0 16,8 3 1-16,-8-3-1 15,4 0 0-15,0-3 0 0,8 2 0 16,12 1 0-16,-12-3 0 16,8-4 0-16,8 6 0 15,8-6 0-15,-8 0 0 0,8-4 0 16,-4-3 0-16,15 3 0 15,-19 1 0-15,4-1 0 32,0 0 1-32,4 1-1 15,-12 3 0-15,-4-4 0 16,8 0 0-16,0 4 0 16,-4 3 0-16,-8-6 0 15,-4 2 0-15,4 5 0 0,-12 3 0 16,-4 7 0-16,-4 3 0 15,-12-3 0-15,-11 4 0 0,-1-1-1 16,-12-3 0-16,-7 0-6 16,-9 7 0-16</inkml:trace>
  <inkml:trace contextRef="#ctx0" brushRef="#br0" timeOffset="20317.3">-182-655 10 0,'0'-3'5'0,"4"-4"-2"0,-4 7 6 0,0 0-8 15,0 0 1-15,0 0 0 16,0 0 0-16,8 0-3 15,-4 0 1-15,4-4 1 16,0 4 1-16,-5-3-1 0,-3 3 0 16,8-4-1-16,0 1 0 15,0 3 0-15,4 3 0 16,4-6 0-16,4 6 1 31,0-3-1-31,0 0 0 0,3-3 0 16,1 6 1-16,0 1-1 15,0-4 0-15,0 0 0 16,-1 0 0-16,1 0 0 16,0 3 0-16,0-3 0 15,0 4 0-15,3-1-1 16,1-3 1-16,0 0 0 16,-4 4 1-16,0-4-1 0,0 0 1 15,3 0-1-15,-7 3 0 31,8 1 0-31,-4-1 0 0,3 1 0 16,1-1 0-16,0 1-1 16,0-1 1-16,4 1 0 15,-1-1 1-15,1-3-1 16,0 0 1-16,4 4-1 31,3-4 1-31,5 0-1 0,0-4 0 16,3 1 0-16,1 3 1 15,-5 3-2-15,9 5 1 16,0-1 0-16,3-4 0 16,-7 1 0-16,-1-1 0 0,1 1 0 15,4-1 0-15,-1 1 0 16,5-1 1-16,3 4-1 16,-7 0 0-16,4 8 0 15,3-8 0-15,5 0 0 16,-9 0 0-16,5-4 0 0,3 4 0 15,5-3 0-15,-1 3 0 16,1 0 0-16,-9 3 0 16,9-2 0-16,-1-1 0 15,-3-4 0-15,-5 1 1 0,9-1-1 16,3 1 1-16,4-1-1 16,-7 1 0-16,3 3 0 31,5-4 1-31,-1 1-1 15,-19-1 0-15,15-3-1 16,1 4 1-16,7-1 0 16,-4 1 0-16,-7 0 0 15,3 3 0-15,5 0-1 0,-5 0 1 16,-3 0 0-16,3-4 0 16,4 1 0-16,-3 6 0 0,-5 4 0 15,-7-6 1-15,7-1-1 16,5 3 0-16,-5-3 0 15,-7-7 0-15,-5 4 0 16,9-1 0-16,-5 1-1 16,1-1 1-16,-1 1 0 15,-3-1 0-15,-4 4 0 16,-1 1 0-16,-3-1-1 16,-1 0 1-16,5-4 0 0,-4 1 1 15,-9-1-1-15,-3-3 0 16,0 4 0-16,3-4 0 15,-3 3 0 1,0 1 0-16,4-4 0 16,-5 0 0-16,1 0 0 15,0 0 0-15,-5 3 0 16,-3 1 0-16,0-1-1 16,0-6 1-16,4 3 0 15,3 7 1-15,-11-4-1 16,0-3 1-16,0 0-1 0,3 0 1 15,-7-3-1-15,0 3 1 16,-4 3-1-16,-4-6 0 16,0-1 0-16,0 4 1 0,-4-7-1 15,-4 7 0-15,0 0 0 16,-4 0 0-16,0 0-3 16,0 0 0-16,0 4-4 31,-4-1 1-31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07-27T22:52:51.779"/>
    </inkml:context>
    <inkml:brush xml:id="br0">
      <inkml:brushProperty name="width" value="0.1" units="cm"/>
      <inkml:brushProperty name="height" value="0.1" units="cm"/>
      <inkml:brushProperty name="color" value="#177D36"/>
      <inkml:brushProperty name="fitToCurve" value="1"/>
    </inkml:brush>
  </inkml:definitions>
  <inkml:trace contextRef="#ctx0" brushRef="#br0">4894-233 17 0,'4'11'8'0,"11"-22"0"0,-7 11 6 16,0 4-13-16,4-8 1 15,4 4 0-15,4-3 1 16,8 3-4-16,7 3 0 16,13 1 2-16,-4-1 1 0,-1-3-1 15,1 0 0-15,4-3 0 16,7 3 0-16,-3 0-1 16,-5 0 1-16,1-4-1 15,-8-3 0-15,-5 0-8 16,-11 11 1-16</inkml:trace>
  <inkml:trace contextRef="#ctx0" brushRef="#br0" timeOffset="-379.05">5203-133 15 0,'-8'-14'7'0,"20"25"-3"0,-12-11 11 16,0 3-13-16,0 2 0 16,4 2 1-16,-4 7 0 15,0 7-4-15,-4 0 1 0,-4 0 2 16,0 12 0-16,0 2-1 15,0 5 1-15,4-1-1 0,-4 7 0 32,4-4 0-32,0 2 1 15,4-6-1-15,-3-6 0 0,-1-6 0 16,4-9 1-16,0-2-3 16,0-5 1-16,0-10-9 15,0 0 1 1</inkml:trace>
  <inkml:trace contextRef="#ctx0" brushRef="#br0" timeOffset="3157.73">4536-824 17 0,'8'25'8'0,"4"3"-4"0,-4-25 8 0,0 8-12 16,0 7 1-16,-4 0 0 15,0 7 1-15,0-4-2 16,-4-2 0-16,0-2 1 16,0 1 1-16,0 0-1 15,-4-4 1-15,4 1-1 0,0-5 0 16,-4 1 0-16,4 0 1 15,0-8-1-15,0 1 0 16,0-4 0-16,4-7 1 0,-4-8-1 16,4 1 1-16,-4 3-1 15,-4 0 0-15,-4-3-1 16,4-4 1-16,0-3-1 31,0-1 0-31,0 1 0 16,0-4 0-16,0-3 0 15,0-5 0-15,0-2 0 16,0 3 0-16,0-3 0 16,0 0 0-16,0 12 0 0,0 9 0 15,0 0 0-15,1 0 0 16,-1 4 0-16,0 2 0 0,4 1-1 16,0 0 1-16,0 7-1 15,0 0 1-15,8 4 0 16,-1 10 0-16,5-3-1 15,0 6 1-15,4 4 0 16,4 2 1-16,0 1-1 16,-4 1 1-16,4-4-1 15,-1 4 0-15,5 0 0 16,0-1 1-16,4-2-1 16,8 0 1-16,-5-8 0 15,-3 0 0-15,0 0 0 0,-4 0 0 16,-5-7-3-1,-3 5 0-15,-4-2-7 16,-8 1 1-16</inkml:trace>
  <inkml:trace contextRef="#ctx0" brushRef="#br0" timeOffset="2057.94">4711-368 17 0,'-4'-14'8'0,"8"-8"-4"16,-4 15 8-16,0-4-11 15,0-3 0-15,0 0 0 16,0-7 1-16,0-1-2 16,0-3 0-16,-4 11 1 15,0-11 1-15,0 0 0 16,0-7 0-16,-8 0-1 15,-4-8 0-15,-4 9-1 16,-3-5 1-16,-1 4-2 16,0 3 0-16,4 8-6 0,-4 11 0 0</inkml:trace>
  <inkml:trace contextRef="#ctx0" brushRef="#br0" timeOffset="1515.59">4671-663 1 0,'-4'7'0'0</inkml:trace>
  <inkml:trace contextRef="#ctx0" brushRef="#br0" timeOffset="1002.89">3497 1604 12 0,'4'-7'6'0,"11"-7"2"15,-7 14 0-15,4-3-6 16,4-5 1-16,4-2 0 31,4 2 0-31,11 1-4 16,-3 0 0-16,4-4 2 0,-8 4 1 15,19-11-2-15,5-6 1 16,0 2-1-16,-9-3 0 16,1-3 0-16,4 2 1 15,-1 1-1-15,1-6 0 0,-1-2 0 16,5 1 1-16,-8-7-1 16,-1-4 0-16,1-3-1 15,-4 0 1-15,-1 4 0 16,1 2 1-16,-4 1-1 15,-5-1 0-15,1 2 0 16,-4-6 0-16,-4 2 0 16,0-1 1-16,-1 0-2 0,-3-4 1 15,0-2 0-15,-8-1 0 16,0-7 0-16,0-4 1 16,0 11-1-16,0 0 1 15,-4-3-1 1,0 0 1-16,-4 9 0 15,-1-2 0-15,1-3 0 16,-4 3 0-16,0-4 0 16,-4-1 0-16,1-5-1 15,-1-5 0-15,-4 0 0 0,0 5 0 16,-4-2-2-16,4 2 1 16,0 5-6-16,8 4 0 15</inkml:trace>
  <inkml:trace contextRef="#ctx0" brushRef="#br0" timeOffset="1002.89">3497 1604 12 0,'4'-7'6'0,"11"-7"2"15,-7 14 0-15,4-3-6 16,4-5 1-16,4-2 0 31,4 2 0-31,11 1-4 16,-3 0 0-16,4-4 2 0,-8 4 1 15,19-11-2-15,5-6 1 16,0 2-1-16,-9-3 0 16,1-3 0-16,4 2 1 15,-1 1-1-15,1-6 0 0,-1-2 0 16,5 1 1-16,-8-7-1 16,-1-4 0-16,1-3-1 15,-4 0 1-15,-1 4 0 16,1 2 1-16,-4 1-1 15,-5-1 0-15,1 2 0 16,-4-6 0-16,-4 2 0 16,0-1 1-16,-1 0-2 0,-3-4 1 15,0-2 0-15,-8-1 0 16,0-7 0-16,0-4 1 16,0 11-1-16,0 0 1 15,-4-3-1 1,0 0 1-16,-4 9 0 15,-1-2 0-15,1-3 0 16,-4 3 0-16,0-4 0 16,-4-1 0-16,1-5-1 15,-1-5 0-15,-4 0 0 0,0 5 0 16,-4-2-2-16,4 2 1 16,0 5-6-16,8 4 0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07-27T22:53:25.461"/>
    </inkml:context>
    <inkml:brush xml:id="br0">
      <inkml:brushProperty name="width" value="0.1" units="cm"/>
      <inkml:brushProperty name="height" value="0.1" units="cm"/>
      <inkml:brushProperty name="color" value="#177D36"/>
      <inkml:brushProperty name="fitToCurve" value="1"/>
    </inkml:brush>
  </inkml:definitions>
  <inkml:trace contextRef="#ctx0" brushRef="#br0">-4626-667 11 0,'-4'7'5'0,"-8"-14"0"0,8 11 6 16,0-4-11-16,0 3 1 0,-4 4 1 16,0 0 0-16,-4 0-2 15,0-3 0-15,0 3 1 16,-4 0 0-16,-4 4 0 0,5 3 0 15,-1 3-1-15,0 1 1 32,4 7-1-32,0-1 1 15,0 1-1-15,0 3 0 0,0 11 0 16,4 0 1-16,0 0-1 16,0-1 0-16,1 1 0 15,-1-3 0-15,4 2 0 16,0 1 0-16,4-11 0 15,0 1 0-15,0-1 0 16,4 4 0-16,0-1 0 0,0-2 1 16,7 9-1-16,1-6 1 15,12 7-1-15,-8-4 1 16,0 8-1-16,8-5 1 0,0 1-1 16,-1 0 0-16,-3 0 0 15,-4 0 1-15,4-1-1 16,0 1 0-16,-8-7 0 15,0-4 0-15,0 0 0 16,-1 1 0-16,1-1-1 31,4 0 1-31,0 0 0 16,4-3 0-16,0 0 0 0,4-1 1 16,-1-6-1-16,1 3 0 15,0-3 0-15,-4-4 1 0,0 0-1 16,-4-3 0-16,-1-4 0 15,-3 0 1-15,0 0-1 16,-4 0 0-16,-4 0-6 16,-4 7 0-16</inkml:trace>
  <inkml:trace contextRef="#ctx0" brushRef="#br0" timeOffset="814.15">-4619 869 12 0,'-7'-7'6'0,"18"10"2"0,-11-3 3 0,0 0-10 16,4-3 1-16,0 6 0 15,0 1 1-15,0-4-4 16,0 0 1-16,4 7 2 0,0-4 0 16,4 4-1-16,4 0 1 15,0 4-1-15,4-4 1 16,-1 4-1-16,1-1 0 16,0-3-1-16,0 0 1 15,0 0-1-15,-4-3 1 16,0 3-1-16,0-4 1 15,-1 5 0-15,-3-5 0 16,0 1 0 0,-4-1 0-16,0 1 0 0,-4-1 1 15,0-3-1-15,-4 0 0 16,4 0 0-16,-4 0 1 16,4-7-1-16,-4-3 1 0,0 2-1 15,0-6 0-15,0 4-1 16,-4-4 1-16,0 0-1 15,0 3 1-15,0-3-1 16,0 0 1-16,0-4-1 16,4-3 1-16,0 0-1 15,0-4 0-15,0 0 0 16,0 4 1-16,-4 4-4 16,-4-1 1-16,-4 7-9 0,0 11 1 15</inkml:trace>
  <inkml:trace contextRef="#ctx0" brushRef="#br0" timeOffset="1667">-5743-85 10 0,'4'-7'5'0,"4"4"9"31,-8 3-4-31,0 0-9 16,0 3 0-16,0-3 1 0,4 4 0 15,-4 3-2-15,0 7 0 16,0 3 1-16,-4-2 0 16,0 6 0-16,-4 10 0 15,4 8-1-15,-4 4 1 16,4 2-1-16,0 1 0 16,1 4 0-16,-1-1 1 15,0-7-1-15,0-3 0 16,0 0 0-16,0-4 0 0,0 1 0 15,0-8 1-15,4-7-1 16,0-3 1-16,0-4 0 16,-4-4 0-16,4-6 0 15,0-1 0-15,-4-3-5 16,0 0 0-16,8-7-3 16,4-3 0-16</inkml:trace>
  <inkml:trace contextRef="#ctx0" brushRef="#br0" timeOffset="2167">-6128-169 7 0,'4'-8'3'0,"8"12"11"0,-8-8-1 16,4 4-12-16,8 0 0 15,4 0 1-15,4 0 0 16,3 0-3 0,9 0 1-16,0-7 1 0,-4-3 0 0,3-4 0 31,9 3 0-31,4-3-1 15,-1 7 1-15,-3 3-1 16,0 4 1-16,-9 0-1 16,1 4 1-16,-8-1-1 15,-4-3 1-15,-5 4-5 0,-3 3 1 16,0 0-3-16,-8 0 0 16</inkml:trace>
  <inkml:trace contextRef="#ctx0" brushRef="#br0" timeOffset="-36328">2997-995 8 0,'15'-3'4'0,"45"-8"1"0,-40 11-5 0,11-3 2 15,13-1 1-15,8 1 1 16,-5-2 0-16,1-2-5 16,8 4 0-16,3-4 3 15,5 0 1-15,-1 0-2 16,-7-4 0-16,-1 4-5 0,-7 0 0 16</inkml:trace>
  <inkml:trace contextRef="#ctx0" brushRef="#br0" timeOffset="-36328">2997-995 8 0,'15'-3'4'0,"45"-8"1"0,-40 11-5 0,11-3 2 15,13-1 1-15,8 1 1 16,-5-2 0-16,1-2-5 16,8 4 0-16,3-4 3 15,5 0 1-15,-1 0-2 16,-7-4 0-16,-1 4-5 0,-7 0 0 16</inkml:trace>
  <inkml:trace contextRef="#ctx0" brushRef="#br0" timeOffset="-38762.06">1830-226 18 0,'8'-7'9'0,"7"0"-6"0,-7 4 10 16,4-4-12-16,0-4 1 15,0-3-1-15,4 4 1 0,8-8-3 16,-4-1 1-16,4 2 1 16,-1 2 1-16,5-2-1 15,4-1 1-15,-4-4-1 16,-5 1 0-16,5-7 0 16,0-2 0-16,8 6-1 15,3 3 1-15,5-8-1 16,0-3 1-16,-1 3-1 0,1-2 0 15,8 1 0-15,-1 2 0 16,-3-4 0-16,3-4 1 16,-7 1-1-16,-4-4 0 0,-1 0 1 15,1 4 0-15,4-1 0 32,-1 0 0-32,1 4-1 15,0 0 1-15,-5 0 0 16,1 3 0-16,0 8-1 15,-8 3 0-15,3 4 0 16,-3-4 0-16,-4 3 0 0,0 1 0 16,-5-7 0-16,1 10 0 15,-8 1 0-15,0-1 0 16,4 0 0-16,-4 4 1 0,0-4-1 16,-5 4 0-16,1-4 0 15,0 4 1-15,-4 4-2 16,0 3 1-16,0 0-4 15,-4 0 1-15,-4 0-6 16,0 3 1-16</inkml:trace>
  <inkml:trace contextRef="#ctx0" brushRef="#br0" timeOffset="-36328">2997-995 8 0,'15'-3'4'0,"45"-8"1"0,-40 11-5 0,11-3 2 15,13-1 1-15,8 1 1 16,-5-2 0-16,1-2-5 16,8 4 0-16,3-4 3 15,5 0 1-15,-1 0-2 16,-7-4 0-16,-1 4-5 0,-7 0 0 16</inkml:trace>
  <inkml:trace contextRef="#ctx0" brushRef="#br0" timeOffset="-35544.82">2584-250 21 0,'8'10'10'0,"47"-13"-11"0,-35 6 15 16,12-6-15-16,0-1 1 16,11 1 1-16,17-1 0 0,11 1-1 15,13-4 1-15,15 3 0 0,-8-3 1 16,12 0-1-16,8 4 1 16,4 6-2-16,5 1 1 15,-21-1-7-15,-8-6 0 16,-8 6-1-1,-7 1 1-15</inkml:trace>
  <inkml:trace contextRef="#ctx0" brushRef="#br0" timeOffset="-35158.36">2746 363 17 0,'32'-7'8'0,"12"10"-8"0,-24-6 14 15,15-1-12-15,13 0 0 0,8 1 1 16,11-1 0-16,16 1-4 16,-7-1 1-16,-1-6 2 15,13-5 0-15,3 1-4 16,-4 3 0-16,4 0-4 15,-7 1 0-15</inkml:trace>
  <inkml:trace contextRef="#ctx0" brushRef="#br0" timeOffset="-2509">1647-81 13 0,'-24'21'6'0,"1"32"-6"16,15-50 9-16,-4 4-16 16,-4 4 0-16</inkml:trace>
  <inkml:trace contextRef="#ctx0" brushRef="#br0" timeOffset="-2670">1357-166 10 0,'-35'7'5'0,"-1"32"-4"0,24-32 5 16,-8 7-6-16,-8 0 0 15,-7 4 3-15,-1-4 0 0,0 4-3 16,5-4 0-16,11 0 2 16,0 0 0-16,8 0-2 15,0-3 1-15,8-4-5 16,12-4 0-16</inkml:trace>
  <inkml:trace contextRef="#ctx0" brushRef="#br0" timeOffset="-3488">-1516-205 5 0,'-36'32'2'0,"-59"46"4"15,63-57 1-15,-15 0-7 0,-17 11 1 16,-3 10 0-16,7 0 1 15,-7 15-2-15,-9-8 0 16,5 1 1-16,7-5 0 16,13-6 0-16,15-3 0 15,8-8-4-15,16-11 0 0</inkml:trace>
  <inkml:trace contextRef="#ctx0" brushRef="#br0" timeOffset="-4123">-3266-568 9 0,'0'0'4'0,"0"7"1"16,-4 4 4-16,0-1-8 15,-8 8 0-15,-4 6 1 0,-8 15 0 16,-15 11-3-16,-17 6 1 16,-3 4 1-16,-5 4 0 15,-3-4 0-15,-5-1 0 16,9 1-1-16,7-3 1 15,0-8-1-15,5 1 1 16,-1 3-6-16,17-15 1 16</inkml:trace>
  <inkml:trace contextRef="#ctx0" brushRef="#br0" timeOffset="-2932">306 0 13 0,'-48'32'6'0,"-43"-18"-4"16,71-7 10-16,-8 7-12 16,-4 4 0-16,1 3 1 15,3 3 0-15,8-10-6 16,12-3 1-16</inkml:trace>
  <inkml:trace contextRef="#ctx0" brushRef="#br0" timeOffset="-3808">-2643-205 5 0,'-28'32'2'0,"-12"-4"4"16,29-17-3-16,-9 3-2 0,-16 11 1 16,-8-4-1-16,-7 3 1 31,-5 12-3-31,-3 6 1 16,-5 0 1-16,5 11 0 15,3 0-4-15,8 0 1 16</inkml:trace>
  <inkml:trace contextRef="#ctx0" brushRef="#br0" timeOffset="-3203.4">-595-237 4 0,'-28'29'2'0,"-32"20"1"0,41-35-3 0,-13 11 3 15,-4 3 0-15,-15 0 0 32,-13 1 1-32,-7 6-5 15,-1 4 0-15,1-1 3 0,3-6 0 16,9 11-2-16,7-15 1 0,16 0-4 16,9-7 1-16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4-08-08T15:38:44.443"/>
    </inkml:context>
    <inkml:brush xml:id="br0">
      <inkml:brushProperty name="width" value="0.1" units="cm"/>
      <inkml:brushProperty name="height" value="0.1" units="cm"/>
      <inkml:brushProperty name="color" value="#177D36"/>
      <inkml:brushProperty name="fitToCurve" value="1"/>
    </inkml:brush>
  </inkml:definitions>
  <inkml:trace contextRef="#ctx0" brushRef="#br0">1796-14 12 0,'0'-11'6'0,"0"4"-1"0,0 7 7 0,4 7-11 16,0 0 1-16,-4-7 0 16,0 0 1-16,8 0-4 31,-8 0 1-31,8-10 1 16,0 3 1-16,0 3-1 0,0 4 0 15,4 4-1-15,-4-1 1 16,3 8-1-16,1-4 1 15,4 7-1-15,-4-4 1 16,12 12 0-16,-8-5 0 0,12 11-1 16,-9-6 1-16,13 9-1 15,-8-9 0-15,8 2 0 16,-8-6 1-16,-1 7-1 16,-7-4 0-16,8-14 0 15,-4 0 1-15,4 10-1 16,-4-2 1-16,7 6-1 0,-7-7 0 15,8 14 0-15,-8-3 1 16,8 3-1-16,-9-7 0 31,9 18 0-31,-4-11 0 16,4-14 0-16,-4-3 0 0,3 3-1 16,-7-3 1-16,4 10 0 15,-4-7 0-15,8 7 0 16,-4-7 1-16,-1 11-1 15,-3-8 1-15,4 5-1 0,-4-5 0 16,0 8 0-16,-4-7 1 16,-1 6-1-16,-3-3 0 15,4 8 0-15,-4-8 0 16,4-7 0-16,-4-3 0 16,4-4 0-16,-4-4 1 15,4 4-2-15,-5 0 1 16,1 4 0-16,-4-4 0 15,4 3 0-15,0 1 0 16,0 3 0 0,0-3 0-16,0 6 0 0,0-2 0 15,0-1 0-15,-4-4 0 16,4 4 0-16,-5-3 0 16,1-1 0-16,0-2 0 15,0-5 0-15,-4 1 0 16,8 6 0-16,-8-3 1 0,4 4-1 15,0-4 0-15,0 7 0 16,-4-3 0-16,4 3 0 16,0-7 0-16,0 3 0 15,-4-3 0-15,0 0 0 16,0 0 0-16,-4-7 0 16,0 0 0-16,8 11 0 15,-5-4 0 1,5 7 0-16,0-3 1 15,0-8-1-15,0-3 0 0,0 4 0 16,-4-1 0-16,0 1-1 16,0-1 1-16,0 1 0 15,-4 0 0-15,4-1 0 16,-4 1 0-16,4-1 0 16,-4 1 0-16,4-1 0 15,0 1 0-15,0-1 0 0,-4 1 1 16,8 3-1-16,-4-4 1 15,0 1-1-15,0-1 0 16,-4 1 0-16,0-4 0 16,0 0 0-16,0 0 0 15,-4-4 0-15,4 4 1 0,-4 0-2 16,4 0 1-16,-4 0-8 16,0 0 1-16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F8B69-9B2C-40B2-8F4A-12AD17161E55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D8C18-3B4C-4233-9185-855B67907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14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4201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77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23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855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35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159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466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595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81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91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5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5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55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3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7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3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8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1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2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A1683-9090-4C2B-91B1-44D14D0C6103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8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1.png"/><Relationship Id="rId7" Type="http://schemas.openxmlformats.org/officeDocument/2006/relationships/customXml" Target="../ink/ink2.xml"/><Relationship Id="rId12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11" Type="http://schemas.openxmlformats.org/officeDocument/2006/relationships/customXml" Target="../ink/ink4.xml"/><Relationship Id="rId5" Type="http://schemas.openxmlformats.org/officeDocument/2006/relationships/customXml" Target="../ink/ink1.xml"/><Relationship Id="rId10" Type="http://schemas.openxmlformats.org/officeDocument/2006/relationships/image" Target="../media/image25.png"/><Relationship Id="rId4" Type="http://schemas.openxmlformats.org/officeDocument/2006/relationships/image" Target="../media/image22.png"/><Relationship Id="rId9" Type="http://schemas.openxmlformats.org/officeDocument/2006/relationships/customXml" Target="../ink/ink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50.png"/><Relationship Id="rId5" Type="http://schemas.openxmlformats.org/officeDocument/2006/relationships/image" Target="../media/image40.png"/><Relationship Id="rId4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85610" y="862885"/>
            <a:ext cx="7934319" cy="1200329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Lecture 24: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Angular momentum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46104"/>
            <a:ext cx="8534400" cy="4080456"/>
          </a:xfrm>
        </p:spPr>
        <p:txBody>
          <a:bodyPr>
            <a:normAutofit/>
          </a:bodyPr>
          <a:lstStyle/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Angular momentum of a point mass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Angular momentum of a rigid rotating object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Conservation of angular momentum</a:t>
            </a:r>
          </a:p>
        </p:txBody>
      </p:sp>
    </p:spTree>
    <p:extLst>
      <p:ext uri="{BB962C8B-B14F-4D97-AF65-F5344CB8AC3E}">
        <p14:creationId xmlns:p14="http://schemas.microsoft.com/office/powerpoint/2010/main" val="2523164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 2</a:t>
            </a:r>
          </a:p>
        </p:txBody>
      </p:sp>
      <p:sp>
        <p:nvSpPr>
          <p:cNvPr id="4" name="Rectangle 3"/>
          <p:cNvSpPr/>
          <p:nvPr/>
        </p:nvSpPr>
        <p:spPr>
          <a:xfrm>
            <a:off x="774531" y="1831337"/>
            <a:ext cx="3664424" cy="3193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a typeface="Calibri" panose="020F0502020204030204" pitchFamily="34" charset="0"/>
              </a:rPr>
              <a:t>A ball from example 1</a:t>
            </a:r>
            <a:r>
              <a:rPr lang="en-US" sz="2400" dirty="0"/>
              <a:t> is made of putty and sticks to the rod after the collision. What is the final angular speed of the rod with the ball stuck on?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a typeface="Calibri" panose="020F0502020204030204" pitchFamily="34" charset="0"/>
              </a:rPr>
              <a:t> </a:t>
            </a:r>
            <a:endParaRPr lang="en-US" sz="2400" dirty="0">
              <a:effectLst/>
              <a:ea typeface="Calibri" panose="020F0502020204030204" pitchFamily="34" charset="0"/>
            </a:endParaRPr>
          </a:p>
        </p:txBody>
      </p:sp>
      <p:pic>
        <p:nvPicPr>
          <p:cNvPr id="37" name="Picture 36" descr="A ball of mass 𝑚 and speed 𝑉 strikes a rod of mass M and length L a distance D from a hinge. The ball hits at angle θ and sticks to the rod.">
            <a:extLst>
              <a:ext uri="{FF2B5EF4-FFF2-40B4-BE49-F238E27FC236}">
                <a16:creationId xmlns:a16="http://schemas.microsoft.com/office/drawing/2014/main" id="{F32FF28E-37A4-77BC-8B06-0336D7EC64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4601" y="1728355"/>
            <a:ext cx="4218798" cy="265199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93283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 3</a:t>
            </a:r>
          </a:p>
        </p:txBody>
      </p:sp>
      <p:graphicFrame>
        <p:nvGraphicFramePr>
          <p:cNvPr id="2" name="Object 1" descr="Left panel labeled initial shows a circle of radius R with a dot labeled &quot;Child, 1/2 M&quot; at the edge. A counterclockwise arrow indicates direction of rotation.&#10;Right panel labeled final shows a circle with a dot labeled &quot;child&quot; next to the lower edge. A black arrow points from the dot to teh left. A curved counter-clockwise arrow indicates direction of rotation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044181"/>
              </p:ext>
            </p:extLst>
          </p:nvPr>
        </p:nvGraphicFramePr>
        <p:xfrm>
          <a:off x="2284040" y="4219491"/>
          <a:ext cx="5394206" cy="2345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4829175" imgH="2105025" progId="">
                  <p:embed/>
                </p:oleObj>
              </mc:Choice>
              <mc:Fallback>
                <p:oleObj r:id="rId4" imgW="4829175" imgH="2105025" progId="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040" y="4219491"/>
                        <a:ext cx="5394206" cy="23453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65659" y="1357169"/>
            <a:ext cx="790687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ea typeface="Calibri" panose="020F0502020204030204" pitchFamily="34" charset="0"/>
              </a:rPr>
              <a:t>A merry-go-round (solid disk of mass </a:t>
            </a:r>
            <a:r>
              <a:rPr lang="en-US" sz="2000" i="1" dirty="0">
                <a:solidFill>
                  <a:srgbClr val="FF0000"/>
                </a:solidFill>
                <a:ea typeface="Calibri" panose="020F0502020204030204" pitchFamily="34" charset="0"/>
              </a:rPr>
              <a:t>M</a:t>
            </a:r>
            <a:r>
              <a:rPr lang="en-US" sz="2000" dirty="0">
                <a:ea typeface="Calibri" panose="020F0502020204030204" pitchFamily="34" charset="0"/>
              </a:rPr>
              <a:t> and radius </a:t>
            </a:r>
            <a:r>
              <a:rPr lang="en-US" sz="2000" i="1" dirty="0">
                <a:solidFill>
                  <a:srgbClr val="FF0000"/>
                </a:solidFill>
                <a:ea typeface="Calibri" panose="020F0502020204030204" pitchFamily="34" charset="0"/>
              </a:rPr>
              <a:t>R</a:t>
            </a:r>
            <a:r>
              <a:rPr lang="en-US" sz="2000" dirty="0">
                <a:ea typeface="Calibri" panose="020F0502020204030204" pitchFamily="34" charset="0"/>
              </a:rPr>
              <a:t>) is rotating on frictionless bearings about a vertical axis through its center. It rotates in the clockwise direction with angular speed </a:t>
            </a:r>
            <a:r>
              <a:rPr lang="en-US" sz="2000" dirty="0">
                <a:solidFill>
                  <a:srgbClr val="FF0000"/>
                </a:solidFill>
                <a:ea typeface="Calibri" panose="020F0502020204030204" pitchFamily="34" charset="0"/>
              </a:rPr>
              <a:t>ω</a:t>
            </a:r>
            <a:r>
              <a:rPr lang="en-US" sz="2000" dirty="0">
                <a:ea typeface="Calibri" panose="020F0502020204030204" pitchFamily="34" charset="0"/>
              </a:rPr>
              <a:t>. A child of mass </a:t>
            </a:r>
            <a:r>
              <a:rPr lang="en-US" sz="2000" dirty="0">
                <a:solidFill>
                  <a:srgbClr val="FF0000"/>
                </a:solidFill>
                <a:ea typeface="Calibri" panose="020F0502020204030204" pitchFamily="34" charset="0"/>
              </a:rPr>
              <a:t>½</a:t>
            </a:r>
            <a:r>
              <a:rPr lang="en-US" sz="2000" i="1" dirty="0">
                <a:solidFill>
                  <a:srgbClr val="FF0000"/>
                </a:solidFill>
                <a:ea typeface="Calibri" panose="020F0502020204030204" pitchFamily="34" charset="0"/>
              </a:rPr>
              <a:t>M</a:t>
            </a:r>
            <a:r>
              <a:rPr lang="en-US" sz="2000" dirty="0">
                <a:ea typeface="Calibri" panose="020F0502020204030204" pitchFamily="34" charset="0"/>
              </a:rPr>
              <a:t> is initially sitting at the outer edge of the merry-go-round. When the child jumps off tangentially to the circumference, the merry-go-round reverses its rotation and now rotates with the same angular speed </a:t>
            </a:r>
            <a:r>
              <a:rPr lang="en-US" sz="2000" dirty="0">
                <a:solidFill>
                  <a:srgbClr val="FF0000"/>
                </a:solidFill>
                <a:ea typeface="Calibri" panose="020F0502020204030204" pitchFamily="34" charset="0"/>
              </a:rPr>
              <a:t>ω</a:t>
            </a:r>
            <a:r>
              <a:rPr lang="en-US" sz="2000" dirty="0">
                <a:ea typeface="Calibri" panose="020F0502020204030204" pitchFamily="34" charset="0"/>
              </a:rPr>
              <a:t> in the opposite, i.e. counterclockwise, direction. </a:t>
            </a:r>
            <a:r>
              <a:rPr lang="en-US" sz="2000" dirty="0"/>
              <a:t>Derive an expression for the speed relative to the ground with which the child jumps off.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2626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289892" y="46095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Kepler’s 2</a:t>
            </a:r>
            <a:r>
              <a:rPr kumimoji="0" lang="en-US" altLang="en-US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nd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Law</a:t>
            </a:r>
          </a:p>
        </p:txBody>
      </p:sp>
      <p:sp>
        <p:nvSpPr>
          <p:cNvPr id="3" name="Rectangle 2"/>
          <p:cNvSpPr/>
          <p:nvPr/>
        </p:nvSpPr>
        <p:spPr>
          <a:xfrm>
            <a:off x="530821" y="1052862"/>
            <a:ext cx="37073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A line drawn between the sun and a planet sweeps out equal areas in equal intervals of 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59898C3-CA1A-84AA-5D87-7F78FD3977FD}"/>
                  </a:ext>
                </a:extLst>
              </p:cNvPr>
              <p:cNvSpPr txBox="1"/>
              <p:nvPr/>
            </p:nvSpPr>
            <p:spPr>
              <a:xfrm>
                <a:off x="603250" y="3270250"/>
                <a:ext cx="5472524" cy="22709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:r>
                  <a:rPr lang="en-US" sz="2400" dirty="0"/>
                  <a:t>Torque by gravity on the planet is zero.</a:t>
                </a:r>
                <a:br>
                  <a:rPr lang="en-US" sz="2400" dirty="0"/>
                </a:br>
                <a:r>
                  <a:rPr lang="en-US" sz="2400" dirty="0"/>
                  <a:t>Angular momentum is conserved.</a:t>
                </a:r>
                <a:br>
                  <a:rPr lang="en-US" sz="24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𝑑𝐴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𝑐𝑜𝑛𝑠𝑡𝑎𝑛𝑡</m:t>
                      </m:r>
                    </m:oMath>
                  </m:oMathPara>
                </a14:m>
                <a:br>
                  <a:rPr lang="en-US" sz="2400" dirty="0"/>
                </a:br>
                <a:endParaRPr lang="en-US" sz="2400" dirty="0"/>
              </a:p>
              <a:p>
                <a:br>
                  <a:rPr lang="en-US" sz="2400" dirty="0"/>
                </a:br>
                <a:r>
                  <a:rPr lang="en-US" sz="2400" dirty="0"/>
                  <a:t>(Derived in lecture)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59898C3-CA1A-84AA-5D87-7F78FD3977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250" y="3270250"/>
                <a:ext cx="5472524" cy="2270943"/>
              </a:xfrm>
              <a:prstGeom prst="rect">
                <a:avLst/>
              </a:prstGeom>
              <a:blipFill>
                <a:blip r:embed="rId3"/>
                <a:stretch>
                  <a:fillRect l="-1782" t="-1877" r="-780" b="-53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 descr="An ellipse with a blue planet on the ellipse has the sun at one focus.  Two shaded green segments labeled T illustrate Kepler's 2nd law">
            <a:extLst>
              <a:ext uri="{FF2B5EF4-FFF2-40B4-BE49-F238E27FC236}">
                <a16:creationId xmlns:a16="http://schemas.microsoft.com/office/drawing/2014/main" id="{0077FD93-A5DA-9A5A-93EA-3532941EF87F}"/>
              </a:ext>
            </a:extLst>
          </p:cNvPr>
          <p:cNvGrpSpPr/>
          <p:nvPr/>
        </p:nvGrpSpPr>
        <p:grpSpPr>
          <a:xfrm>
            <a:off x="4238186" y="1117528"/>
            <a:ext cx="4740145" cy="1707028"/>
            <a:chOff x="4308760" y="984178"/>
            <a:chExt cx="4740145" cy="1707028"/>
          </a:xfrm>
        </p:grpSpPr>
        <p:pic>
          <p:nvPicPr>
            <p:cNvPr id="4" name="Picture 3" descr="An ellipse with shaded segments illustrating Kepler's 2nd law.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872783" y="984178"/>
              <a:ext cx="4176122" cy="1707028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6" name="Ink 5"/>
                <p14:cNvContentPartPr/>
                <p14:nvPr/>
              </p14:nvContentPartPr>
              <p14:xfrm>
                <a:off x="4976420" y="1689578"/>
                <a:ext cx="2115720" cy="527400"/>
              </p14:xfrm>
            </p:contentPart>
          </mc:Choice>
          <mc:Fallback xmlns="">
            <p:pic>
              <p:nvPicPr>
                <p:cNvPr id="6" name="Ink 5"/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4958423" y="1671553"/>
                  <a:ext cx="2151354" cy="56308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7" name="Ink 6"/>
                <p14:cNvContentPartPr/>
                <p14:nvPr/>
              </p14:nvContentPartPr>
              <p14:xfrm>
                <a:off x="7773620" y="1566298"/>
                <a:ext cx="746060" cy="941200"/>
              </p14:xfrm>
            </p:contentPart>
          </mc:Choice>
          <mc:Fallback xmlns="">
            <p:pic>
              <p:nvPicPr>
                <p:cNvPr id="7" name="Ink 6"/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755617" y="1548295"/>
                  <a:ext cx="781707" cy="9768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8" name="Ink 7"/>
                <p14:cNvContentPartPr/>
                <p14:nvPr/>
              </p14:nvContentPartPr>
              <p14:xfrm>
                <a:off x="4308760" y="1448938"/>
                <a:ext cx="3638160" cy="838080"/>
              </p14:xfrm>
            </p:contentPart>
          </mc:Choice>
          <mc:Fallback xmlns="">
            <p:pic>
              <p:nvPicPr>
                <p:cNvPr id="8" name="Ink 7"/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290760" y="1430953"/>
                  <a:ext cx="3673800" cy="87368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9" name="Ink 8"/>
                <p14:cNvContentPartPr/>
                <p14:nvPr/>
              </p14:nvContentPartPr>
              <p14:xfrm>
                <a:off x="7161620" y="1918538"/>
                <a:ext cx="518900" cy="471440"/>
              </p14:xfrm>
            </p:contentPart>
          </mc:Choice>
          <mc:Fallback xmlns="">
            <p:pic>
              <p:nvPicPr>
                <p:cNvPr id="9" name="Ink 8"/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7143628" y="1900544"/>
                  <a:ext cx="554525" cy="507068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19594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Translation vs rotation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07154" y="3804011"/>
                <a:ext cx="2625334" cy="4238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acc>
                        <m:accPr>
                          <m:chr m:val="⃗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7154" y="3804011"/>
                <a:ext cx="2625334" cy="42389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343" name="TextBox 53342"/>
              <p:cNvSpPr txBox="1"/>
              <p:nvPr/>
            </p:nvSpPr>
            <p:spPr>
              <a:xfrm>
                <a:off x="751472" y="2654199"/>
                <a:ext cx="7959358" cy="12548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Angular</a:t>
                </a:r>
                <a:r>
                  <a:rPr lang="en-US" sz="2400" dirty="0"/>
                  <a:t> momentum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</m:acc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/>
                  <a:t>is fundamental quantity for </a:t>
                </a:r>
                <a:r>
                  <a:rPr lang="en-US" sz="2400" dirty="0">
                    <a:solidFill>
                      <a:srgbClr val="FF0000"/>
                    </a:solidFill>
                  </a:rPr>
                  <a:t>rotation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Torques</a:t>
                </a:r>
                <a:r>
                  <a:rPr lang="en-US" sz="2400" dirty="0"/>
                  <a:t> change angular momentum.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53343" name="TextBox 533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472" y="2654199"/>
                <a:ext cx="7959358" cy="1254895"/>
              </a:xfrm>
              <a:prstGeom prst="rect">
                <a:avLst/>
              </a:prstGeom>
              <a:blipFill rotWithShape="0">
                <a:blip r:embed="rId5"/>
                <a:stretch>
                  <a:fillRect l="-1149" r="-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51472" y="1589652"/>
                <a:ext cx="821628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00B0F0"/>
                    </a:solidFill>
                  </a:rPr>
                  <a:t>Linear</a:t>
                </a:r>
                <a:r>
                  <a:rPr lang="en-US" sz="2400" dirty="0"/>
                  <a:t> momentum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sz="2400" dirty="0">
                    <a:solidFill>
                      <a:srgbClr val="00B0F0"/>
                    </a:solidFill>
                  </a:rPr>
                  <a:t> </a:t>
                </a:r>
                <a:r>
                  <a:rPr lang="en-US" sz="2400" dirty="0"/>
                  <a:t>is fundamental quantity for </a:t>
                </a:r>
                <a:r>
                  <a:rPr lang="en-US" sz="2400" dirty="0">
                    <a:solidFill>
                      <a:srgbClr val="00B0F0"/>
                    </a:solidFill>
                  </a:rPr>
                  <a:t>translation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>
                    <a:solidFill>
                      <a:srgbClr val="00B0F0"/>
                    </a:solidFill>
                  </a:rPr>
                  <a:t>Forces</a:t>
                </a:r>
                <a:r>
                  <a:rPr lang="en-US" sz="2400" dirty="0"/>
                  <a:t> change linear momentum.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472" y="1589652"/>
                <a:ext cx="8216288" cy="1200329"/>
              </a:xfrm>
              <a:prstGeom prst="rect">
                <a:avLst/>
              </a:prstGeom>
              <a:blipFill rotWithShape="0">
                <a:blip r:embed="rId6"/>
                <a:stretch>
                  <a:fillRect l="-1113" t="-6599" r="-3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907449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Angular momentum of a particle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003000" y="1957666"/>
                <a:ext cx="2625334" cy="4238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⃗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acc>
                        <m:accPr>
                          <m:chr m:val="⃗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000" y="1957666"/>
                <a:ext cx="2625334" cy="4238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03000" y="3285538"/>
                <a:ext cx="408688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⊥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𝑟𝑚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⊥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𝑟𝑚𝑣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000" y="3285538"/>
                <a:ext cx="4086888" cy="369332"/>
              </a:xfrm>
              <a:prstGeom prst="rect">
                <a:avLst/>
              </a:prstGeom>
              <a:blipFill>
                <a:blip r:embed="rId5"/>
                <a:stretch>
                  <a:fillRect l="-1194" r="-1194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343" name="TextBox 53342"/>
          <p:cNvSpPr txBox="1"/>
          <p:nvPr/>
        </p:nvSpPr>
        <p:spPr>
          <a:xfrm>
            <a:off x="1003000" y="4558843"/>
            <a:ext cx="3541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Direction: right hand rule</a:t>
            </a:r>
          </a:p>
        </p:txBody>
      </p:sp>
      <p:pic>
        <p:nvPicPr>
          <p:cNvPr id="15" name="Picture 14" descr="A red dot is labeled m with a blue vector labeled v. A dashed blue line extends the vector. A black dot is labeled O. A black vector labeled r extends from O to the red dot. Components of v parallel and perpendicular to r are labeled. The shortest distance between the blue line and O is labeled r perpendicular.">
            <a:extLst>
              <a:ext uri="{FF2B5EF4-FFF2-40B4-BE49-F238E27FC236}">
                <a16:creationId xmlns:a16="http://schemas.microsoft.com/office/drawing/2014/main" id="{CA94342D-F3D7-4150-3DD2-25A426CC09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2235" y="1464124"/>
            <a:ext cx="3407959" cy="317629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430CDCB-D73A-3AB8-3F8D-E12ACADF3FF8}"/>
                  </a:ext>
                </a:extLst>
              </p:cNvPr>
              <p:cNvSpPr txBox="1"/>
              <p:nvPr/>
            </p:nvSpPr>
            <p:spPr>
              <a:xfrm>
                <a:off x="1003000" y="5090107"/>
                <a:ext cx="5504135" cy="15318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acc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acc>
                      <m:accPr>
                        <m:chr m:val="⃗"/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</m:acc>
                  </m:oMath>
                </a14:m>
                <a:r>
                  <a:rPr lang="en-US" sz="2400" dirty="0"/>
                  <a:t> 	perpendicular to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 </m:t>
                    </m:r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</m:acc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𝑡h𝑢𝑚𝑏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𝑖𝑛𝑑𝑒𝑥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𝑓𝑖𝑛𝑔𝑒𝑟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𝑚𝑖𝑑𝑑𝑙𝑒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𝑓𝑖𝑛𝑔𝑒𝑟</m:t>
                      </m:r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430CDCB-D73A-3AB8-3F8D-E12ACADF3F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000" y="5090107"/>
                <a:ext cx="5504135" cy="1531894"/>
              </a:xfrm>
              <a:prstGeom prst="rect">
                <a:avLst/>
              </a:prstGeom>
              <a:blipFill>
                <a:blip r:embed="rId7"/>
                <a:stretch>
                  <a:fillRect l="-1996" t="-2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22401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Angular momentum of rigid object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4092" y="1903564"/>
            <a:ext cx="3365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 system of particles: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549364" y="1753157"/>
                <a:ext cx="1374479" cy="8962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9364" y="1753157"/>
                <a:ext cx="1374479" cy="8962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48375" y="2961373"/>
                <a:ext cx="7981159" cy="988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⊥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⊥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l-GR" sz="2400" i="1">
                                              <a:latin typeface="Cambria Math" panose="02040503050406030204" pitchFamily="18" charset="0"/>
                                            </a:rPr>
                                            <m:t>ω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⊥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)=</m:t>
                                  </m:r>
                                </m:e>
                              </m:nary>
                            </m:e>
                          </m:nary>
                        </m:e>
                      </m:nary>
                      <m:r>
                        <m:rPr>
                          <m:sty m:val="p"/>
                        </m:rPr>
                        <a:rPr lang="el-GR" sz="2400" i="1">
                          <a:latin typeface="Cambria Math" panose="02040503050406030204" pitchFamily="18" charset="0"/>
                        </a:rPr>
                        <m:t>ω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⊥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375" y="2961373"/>
                <a:ext cx="7981159" cy="98854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19811" y="4546058"/>
                <a:ext cx="1012521" cy="414088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acc>
                        <m:accPr>
                          <m:chr m:val="⃗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l-GR" sz="2400" b="0" i="1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9811" y="4546058"/>
                <a:ext cx="1012521" cy="41408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44091" y="5277978"/>
                <a:ext cx="7776483" cy="12450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acc>
                  </m:oMath>
                </a14:m>
                <a:r>
                  <a:rPr lang="en-US" sz="2400" dirty="0"/>
                  <a:t> is in the same direction as angular velocity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400" i="1">
                            <a:latin typeface="Cambria Math" panose="02040503050406030204" pitchFamily="18" charset="0"/>
                          </a:rPr>
                          <m:t>ω</m:t>
                        </m:r>
                      </m:e>
                    </m:acc>
                  </m:oMath>
                </a14:m>
                <a:r>
                  <a:rPr lang="en-US" sz="2400" baseline="-25000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/>
                  <a:t>vector for rotations </a:t>
                </a:r>
                <a:r>
                  <a:rPr lang="en-US" sz="2400" b="1" dirty="0"/>
                  <a:t>about a symmetry axis only</a:t>
                </a:r>
                <a:r>
                  <a:rPr lang="en-US" sz="2400" dirty="0"/>
                  <a:t>.  </a:t>
                </a:r>
              </a:p>
              <a:p>
                <a:r>
                  <a:rPr lang="en-US" sz="2400" dirty="0"/>
                  <a:t>This is not the case for rotation about other axes.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091" y="5277978"/>
                <a:ext cx="7776483" cy="1245084"/>
              </a:xfrm>
              <a:prstGeom prst="rect">
                <a:avLst/>
              </a:prstGeom>
              <a:blipFill rotWithShape="0">
                <a:blip r:embed="rId7"/>
                <a:stretch>
                  <a:fillRect l="-1255" b="-107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71202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Angular momentum conservation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976223" y="1708769"/>
                <a:ext cx="4145558" cy="9866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40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1" dirty="0" smtClean="0">
                                  <a:latin typeface="Cambria Math" panose="02040503050406030204" pitchFamily="18" charset="0"/>
                                </a:rPr>
                                <m:t>τ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den>
                          </m:f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  <m:sSub>
                                <m:sSubPr>
                                  <m:ctrlP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2400" i="1" dirty="0">
                                      <a:latin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  <m:sub>
                                  <m: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</m:sSub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den>
                          </m:f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𝐼</m:t>
                          </m:r>
                          <m:sSub>
                            <m:sSubPr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b="0" i="1" dirty="0" smtClean="0">
                                  <a:latin typeface="Cambria Math" panose="02040503050406030204" pitchFamily="18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223" y="1708769"/>
                <a:ext cx="4145558" cy="9866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124255" y="3241383"/>
            <a:ext cx="1790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 system: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015131" y="3047453"/>
                <a:ext cx="3126369" cy="10976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40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acc>
                            <m:accPr>
                              <m:chr m:val="⃗"/>
                              <m:ctrlPr>
                                <a:rPr lang="en-US" sz="2400" i="1" dirty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l-GR" sz="2400" i="1" dirty="0" smtClean="0">
                                  <a:latin typeface="Cambria Math" panose="02040503050406030204" pitchFamily="18" charset="0"/>
                                </a:rPr>
                                <m:t>τ</m:t>
                              </m:r>
                            </m:e>
                          </m:acc>
                        </m:e>
                      </m:nary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2400" b="0" i="1" dirty="0" smtClean="0">
                                      <a:latin typeface="Cambria Math" panose="02040503050406030204" pitchFamily="18" charset="0"/>
                                    </a:rPr>
                                    <m:t>τ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𝑒𝑥𝑡</m:t>
                              </m:r>
                            </m:sub>
                          </m:s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131" y="3047453"/>
                <a:ext cx="3126369" cy="109767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575565" y="4509501"/>
                <a:ext cx="6005499" cy="1063368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accent2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2400" b="0" i="1" dirty="0" smtClean="0">
                                      <a:latin typeface="Cambria Math" panose="02040503050406030204" pitchFamily="18" charset="0"/>
                                    </a:rPr>
                                    <m:t>τ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𝑒𝑥𝑡</m:t>
                              </m:r>
                            </m:sub>
                          </m:s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=0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⟹</m:t>
                          </m:r>
                          <m:f>
                            <m:fPr>
                              <m:ctrl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den>
                          </m:f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dirty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, 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400" dirty="0"/>
                            <m:t>  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5565" y="4509501"/>
                <a:ext cx="6005499" cy="106336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079805" y="48498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86534" y="6042115"/>
                <a:ext cx="6409255" cy="6242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Compare: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</m:oMath>
                </a14:m>
                <a:r>
                  <a:rPr lang="en-US" sz="2400" dirty="0"/>
                  <a:t>  If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𝑒𝑥𝑡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0, 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𝑖𝑥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𝑓𝑥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534" y="6042115"/>
                <a:ext cx="6409255" cy="624273"/>
              </a:xfrm>
              <a:prstGeom prst="rect">
                <a:avLst/>
              </a:prstGeom>
              <a:blipFill rotWithShape="0">
                <a:blip r:embed="rId6"/>
                <a:stretch>
                  <a:fillRect l="-1522"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3427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 animBg="1"/>
      <p:bldP spid="4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Demo: Rotating Chair and Dumb Bells</a:t>
            </a:r>
          </a:p>
        </p:txBody>
      </p:sp>
      <p:pic>
        <p:nvPicPr>
          <p:cNvPr id="3" name="Picture 2" descr="Definition of moment of inertia. Two sketches of a person holding two dumbbells. If weights on outstreteched arms, big I, small omega. Weights close to body: small I, big omega.&#10;">
            <a:extLst>
              <a:ext uri="{FF2B5EF4-FFF2-40B4-BE49-F238E27FC236}">
                <a16:creationId xmlns:a16="http://schemas.microsoft.com/office/drawing/2014/main" id="{3AD3D11A-0460-6B76-9ED4-87ACEC4261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7118" y="4278317"/>
            <a:ext cx="4651651" cy="132904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07A6301-D64E-3BA4-0EEF-09621B3A906A}"/>
                  </a:ext>
                </a:extLst>
              </p:cNvPr>
              <p:cNvSpPr txBox="1"/>
              <p:nvPr/>
            </p:nvSpPr>
            <p:spPr>
              <a:xfrm>
                <a:off x="4032711" y="3229522"/>
                <a:ext cx="1612364" cy="398955"/>
              </a:xfrm>
              <a:prstGeom prst="rect">
                <a:avLst/>
              </a:prstGeom>
              <a:noFill/>
              <a:ln>
                <a:solidFill>
                  <a:srgbClr val="FFC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07A6301-D64E-3BA4-0EEF-09621B3A90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2711" y="3229522"/>
                <a:ext cx="1612364" cy="398955"/>
              </a:xfrm>
              <a:prstGeom prst="rect">
                <a:avLst/>
              </a:prstGeom>
              <a:blipFill>
                <a:blip r:embed="rId5"/>
                <a:stretch>
                  <a:fillRect l="-3383" r="-2256" b="-25373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02AAD3D-F89F-692B-65D3-772350C8305E}"/>
                  </a:ext>
                </a:extLst>
              </p:cNvPr>
              <p:cNvSpPr txBox="1"/>
              <p:nvPr/>
            </p:nvSpPr>
            <p:spPr>
              <a:xfrm>
                <a:off x="1130761" y="1843913"/>
                <a:ext cx="4572000" cy="10633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400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2400" b="0" i="1" dirty="0" smtClean="0">
                                      <a:latin typeface="Cambria Math" panose="02040503050406030204" pitchFamily="18" charset="0"/>
                                    </a:rPr>
                                    <m:t>τ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𝑒𝑥𝑡</m:t>
                              </m:r>
                            </m:sub>
                          </m:s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=0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⟹</m:t>
                          </m:r>
                          <m:f>
                            <m:fPr>
                              <m:ctrl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 dirty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</m:acc>
                            </m:num>
                            <m:den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den>
                          </m:f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dirty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, 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400" dirty="0"/>
                            <m:t>  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02AAD3D-F89F-692B-65D3-772350C830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761" y="1843913"/>
                <a:ext cx="4572000" cy="10633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448220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94105" y="37800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Demo: Rotating chair and Bicycle Wheel</a:t>
            </a:r>
          </a:p>
        </p:txBody>
      </p:sp>
      <p:pic>
        <p:nvPicPr>
          <p:cNvPr id="22" name="Picture 21" descr="Explanation of the rotating chair and bicycle wheel demonstration through conservation of angular momentum. Narrated in lecture. ">
            <a:extLst>
              <a:ext uri="{FF2B5EF4-FFF2-40B4-BE49-F238E27FC236}">
                <a16:creationId xmlns:a16="http://schemas.microsoft.com/office/drawing/2014/main" id="{554A22FF-F558-A57B-FC68-DB830EC6F5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706" y="901225"/>
            <a:ext cx="8626588" cy="5657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5455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Demo: Bicycle Wheel Gyroscope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4DCEB6A-7970-AE24-691F-938045E8AF7B}"/>
                  </a:ext>
                </a:extLst>
              </p:cNvPr>
              <p:cNvSpPr/>
              <p:nvPr/>
            </p:nvSpPr>
            <p:spPr>
              <a:xfrm>
                <a:off x="3283260" y="1302394"/>
                <a:ext cx="1542923" cy="1470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400" i="1" dirty="0">
                            <a:latin typeface="Cambria Math" panose="02040503050406030204" pitchFamily="18" charset="0"/>
                          </a:rPr>
                          <m:t>τ</m:t>
                        </m:r>
                      </m:e>
                    </m:acc>
                    <m:r>
                      <a:rPr lang="el-GR" sz="24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⃗"/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</m:acc>
                      </m:num>
                      <m:den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⃗"/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acc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l-GR" sz="2400" i="1" dirty="0">
                            <a:latin typeface="Cambria Math" panose="02040503050406030204" pitchFamily="18" charset="0"/>
                          </a:rPr>
                          <m:t>τ</m:t>
                        </m:r>
                      </m:e>
                    </m:acc>
                    <m:r>
                      <a:rPr lang="en-US" sz="24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dirty="0" smtClean="0">
                        <a:latin typeface="Cambria Math" panose="02040503050406030204" pitchFamily="18" charset="0"/>
                      </a:rPr>
                      <m:t>d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4DCEB6A-7970-AE24-691F-938045E8AF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3260" y="1302394"/>
                <a:ext cx="1542923" cy="14701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 descr="A green vector labeled r points from a point O to the center of the black circle. A Green vector labeled W is pointing straight downwards from the center of the circle. A red vector labeled L extends along the direction of r. Will be narrated in class.">
            <a:extLst>
              <a:ext uri="{FF2B5EF4-FFF2-40B4-BE49-F238E27FC236}">
                <a16:creationId xmlns:a16="http://schemas.microsoft.com/office/drawing/2014/main" id="{9A42AC0B-C78B-6851-F800-8145AA2A78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84480" y="3004178"/>
            <a:ext cx="3444539" cy="30848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39109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74531" y="1831337"/>
                <a:ext cx="3664424" cy="34540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dirty="0">
                    <a:ea typeface="Calibri" panose="020F0502020204030204" pitchFamily="34" charset="0"/>
                  </a:rPr>
                  <a:t>A ball of mass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𝑚</m:t>
                    </m:r>
                  </m:oMath>
                </a14:m>
                <a:r>
                  <a:rPr lang="en-US" sz="2400" dirty="0">
                    <a:ea typeface="Calibri" panose="020F0502020204030204" pitchFamily="34" charset="0"/>
                  </a:rPr>
                  <a:t> and speed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𝑉</m:t>
                    </m:r>
                  </m:oMath>
                </a14:m>
                <a:r>
                  <a:rPr lang="en-US" sz="2400" dirty="0">
                    <a:ea typeface="Calibri" panose="020F0502020204030204" pitchFamily="34" charset="0"/>
                  </a:rPr>
                  <a:t> strikes a rod at angle </a:t>
                </a:r>
                <a:r>
                  <a:rPr lang="el-GR" sz="2400" i="1" dirty="0">
                    <a:ea typeface="Calibri" panose="020F0502020204030204" pitchFamily="34" charset="0"/>
                    <a:cs typeface="WP Greek Century" panose="05000000000000000000" pitchFamily="2" charset="2"/>
                  </a:rPr>
                  <a:t>θ</a:t>
                </a:r>
                <a:r>
                  <a:rPr lang="en-US" sz="2400" dirty="0">
                    <a:ea typeface="Calibri" panose="020F0502020204030204" pitchFamily="34" charset="0"/>
                  </a:rPr>
                  <a:t> and bounces off at a right angle with </a:t>
                </a:r>
                <a:r>
                  <a:rPr lang="en-US" sz="2400" b="1" dirty="0">
                    <a:ea typeface="Calibri" panose="020F0502020204030204" pitchFamily="34" charset="0"/>
                  </a:rPr>
                  <a:t>¼</a:t>
                </a:r>
                <a:r>
                  <a:rPr lang="en-US" sz="2400" dirty="0">
                    <a:ea typeface="Calibri" panose="020F0502020204030204" pitchFamily="34" charset="0"/>
                  </a:rPr>
                  <a:t> its original speed.  What is the final angular speed of the rod after the collision? </a:t>
                </a:r>
                <a:endParaRPr lang="en-US" sz="2400" dirty="0">
                  <a:effectLst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531" y="1831337"/>
                <a:ext cx="3664424" cy="3454022"/>
              </a:xfrm>
              <a:prstGeom prst="rect">
                <a:avLst/>
              </a:prstGeom>
              <a:blipFill>
                <a:blip r:embed="rId4"/>
                <a:stretch>
                  <a:fillRect l="-2496" t="-705" r="-3494" b="-31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 descr="A ball of mass 𝑚 and speed 𝑉 strikes a rod of mass M and length L a distance D from a hinge. The ball hits at angle θ and bounces off at a right angle with ¼ its original speed.  ">
            <a:extLst>
              <a:ext uri="{FF2B5EF4-FFF2-40B4-BE49-F238E27FC236}">
                <a16:creationId xmlns:a16="http://schemas.microsoft.com/office/drawing/2014/main" id="{48683BBD-F76D-F2C1-5C65-8ACA56F0B7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8421" y="1652155"/>
            <a:ext cx="4438273" cy="265199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552203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6959</TotalTime>
  <Words>462</Words>
  <Application>Microsoft Office PowerPoint</Application>
  <PresentationFormat>On-screen Show (4:3)</PresentationFormat>
  <Paragraphs>61</Paragraphs>
  <Slides>12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Office Theme</vt:lpstr>
      <vt:lpstr>Lecture 24:  Angular momentum</vt:lpstr>
      <vt:lpstr>Translation vs rotation</vt:lpstr>
      <vt:lpstr>Angular momentum of a particle</vt:lpstr>
      <vt:lpstr>Angular momentum of rigid object</vt:lpstr>
      <vt:lpstr>Angular momentum conservation</vt:lpstr>
      <vt:lpstr>Demo: Rotating Chair and Dumb Bells</vt:lpstr>
      <vt:lpstr>Demo: Rotating chair and Bicycle Wheel</vt:lpstr>
      <vt:lpstr>Demo: Bicycle Wheel Gyroscope</vt:lpstr>
      <vt:lpstr>Example 1</vt:lpstr>
      <vt:lpstr>Example 2</vt:lpstr>
      <vt:lpstr>Example 3</vt:lpstr>
      <vt:lpstr>Kepler’s 2nd Law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24</dc:title>
  <dc:creator>Agnes</dc:creator>
  <cp:lastModifiedBy>Vojta, Agnes</cp:lastModifiedBy>
  <cp:revision>185</cp:revision>
  <dcterms:created xsi:type="dcterms:W3CDTF">2014-04-11T05:21:24Z</dcterms:created>
  <dcterms:modified xsi:type="dcterms:W3CDTF">2025-11-13T16:45:07Z</dcterms:modified>
</cp:coreProperties>
</file>